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7559675" cy="10691813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57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ctr" defTabSz="914400">
              <a:lnSpc>
                <a:spcPct val="90000"/>
              </a:lnSpc>
              <a:buNone/>
              <a:defRPr lang="sk-SK" sz="600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algn="ctr" defTabSz="914400">
              <a:lnSpc>
                <a:spcPct val="90000"/>
              </a:lnSpc>
              <a:buNone/>
            </a:pPr>
            <a:r>
              <a:rPr lang="sk-SK" sz="60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Upravte štýly predlohy textu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&lt;dátum/čas&gt;</a:t>
            </a:r>
            <a:endParaRPr lang="sk-SK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sk-SK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sk-SK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&lt;päta&gt;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0193FA4-4B58-4D17-9DF9-BF93FEA1F36D}" type="slidenum">
              <a: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sk-SK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bsah s popisom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90000"/>
              </a:lnSpc>
              <a:buNone/>
              <a:defRPr lang="sk-SK" sz="320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</a:pPr>
            <a:r>
              <a:rPr lang="sk-SK" sz="32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Upravte štýly predlohy textu</a:t>
            </a: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sk-SK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defRPr lang="sk-SK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defRPr lang="sk-SK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defRPr lang="sk-SK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defRPr lang="sk-SK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228600" indent="-2286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sk-SK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Upravte štýl predlohy textu.</a:t>
            </a:r>
          </a:p>
          <a:p>
            <a:pPr marL="685800" lvl="1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sk-SK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Druhá úroveň</a:t>
            </a:r>
          </a:p>
          <a:p>
            <a:pPr marL="1143000" lvl="2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sk-SK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Tretia úroveň</a:t>
            </a:r>
          </a:p>
          <a:p>
            <a:pPr marL="1600200" lvl="3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sk-SK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Štvrtá úroveň</a:t>
            </a:r>
          </a:p>
          <a:p>
            <a:pPr marL="2057400" lvl="4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sk-SK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Piata úroveň</a:t>
            </a: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sk-SK" sz="1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sk-SK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Upravte štýl predlohy textu.</a:t>
            </a:r>
          </a:p>
        </p:txBody>
      </p:sp>
      <p:sp>
        <p:nvSpPr>
          <p:cNvPr id="52" name="PlaceHolder 4"/>
          <p:cNvSpPr>
            <a:spLocks noGrp="1"/>
          </p:cNvSpPr>
          <p:nvPr>
            <p:ph type="dt" idx="2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&lt;dátum/čas&gt;</a:t>
            </a:r>
            <a:endParaRPr lang="sk-SK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ftr" idx="2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sk-SK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sk-SK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&lt;päta&gt;</a:t>
            </a:r>
          </a:p>
        </p:txBody>
      </p:sp>
      <p:sp>
        <p:nvSpPr>
          <p:cNvPr id="54" name="PlaceHolder 6"/>
          <p:cNvSpPr>
            <a:spLocks noGrp="1"/>
          </p:cNvSpPr>
          <p:nvPr>
            <p:ph type="sldNum" idx="3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4A1E737-FB82-4989-A508-99E11E8F1764}" type="slidenum">
              <a: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sk-SK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brázok s popisom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90000"/>
              </a:lnSpc>
              <a:buNone/>
              <a:defRPr lang="sk-SK" sz="320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</a:pPr>
            <a:r>
              <a:rPr lang="sk-SK" sz="32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Upravte štýly predlohy textu</a:t>
            </a: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sk-SK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sk-SK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sk-SK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sk-SK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sk-SK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  <a:lvl6pPr lvl="5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sk-SK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6pPr>
            <a:lvl7pPr lvl="6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sk-SK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7pPr>
          </a:lstStyle>
          <a:p>
            <a:pPr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sk-SK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Kliknúť na úpravu formátu textu osnovy</a:t>
            </a:r>
          </a:p>
          <a:p>
            <a:pPr marL="457200" lvl="1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Druhá úroveň</a:t>
            </a:r>
          </a:p>
          <a:p>
            <a:pPr marL="914400" lvl="2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Tretia úroveň</a:t>
            </a:r>
          </a:p>
          <a:p>
            <a:pPr marL="1371600" lvl="3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Štvrtá úroveň osnovy</a:t>
            </a:r>
          </a:p>
          <a:p>
            <a:pPr marL="1828800" lvl="4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Piata úroveň osnovy</a:t>
            </a:r>
          </a:p>
          <a:p>
            <a:pPr marL="2286000" lvl="5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Šiesta úroveň</a:t>
            </a:r>
          </a:p>
          <a:p>
            <a:pPr marL="2743200" lvl="6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Siedma úroveň</a:t>
            </a: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sk-SK" sz="1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sk-SK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Upravte štýl predlohy textu.</a:t>
            </a:r>
          </a:p>
        </p:txBody>
      </p:sp>
      <p:sp>
        <p:nvSpPr>
          <p:cNvPr id="58" name="PlaceHolder 4"/>
          <p:cNvSpPr>
            <a:spLocks noGrp="1"/>
          </p:cNvSpPr>
          <p:nvPr>
            <p:ph type="dt" idx="3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&lt;dátum/čas&gt;</a:t>
            </a:r>
            <a:endParaRPr lang="sk-SK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ftr" idx="3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sk-SK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sk-SK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&lt;päta&gt;</a:t>
            </a:r>
          </a:p>
        </p:txBody>
      </p:sp>
      <p:sp>
        <p:nvSpPr>
          <p:cNvPr id="60" name="PlaceHolder 6"/>
          <p:cNvSpPr>
            <a:spLocks noGrp="1"/>
          </p:cNvSpPr>
          <p:nvPr>
            <p:ph type="sldNum" idx="3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888C37A-9A95-4111-B2B2-9DB9686FE58D}" type="slidenum">
              <a: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sk-SK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90000"/>
              </a:lnSpc>
              <a:buNone/>
              <a:defRPr lang="sk-SK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</a:pPr>
            <a:r>
              <a:rPr lang="sk-SK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Upravte štýly predlohy textu</a:t>
            </a: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sk-SK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defRPr lang="sk-SK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defRPr lang="sk-SK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def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def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228600" indent="-2286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sk-SK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Upravte štýl predlohy textu.</a:t>
            </a:r>
          </a:p>
          <a:p>
            <a:pPr marL="685800" lvl="1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sk-SK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Druhá úroveň</a:t>
            </a:r>
          </a:p>
          <a:p>
            <a:pPr marL="1143000" lvl="2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sk-SK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Tretia úroveň</a:t>
            </a:r>
          </a:p>
          <a:p>
            <a:pPr marL="1600200" lvl="3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Štvrtá úroveň</a:t>
            </a:r>
          </a:p>
          <a:p>
            <a:pPr marL="2057400" lvl="4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Piata úroveň</a:t>
            </a:r>
          </a:p>
        </p:txBody>
      </p:sp>
      <p:sp>
        <p:nvSpPr>
          <p:cNvPr id="8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&lt;dátum/čas&gt;</a:t>
            </a:r>
            <a:endParaRPr lang="sk-SK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sk-SK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sk-SK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&lt;päta&gt;</a:t>
            </a:r>
          </a:p>
        </p:txBody>
      </p:sp>
      <p:sp>
        <p:nvSpPr>
          <p:cNvPr id="10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ABAC814-8B74-4D9B-870D-2A14933FEC49}" type="slidenum">
              <a: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sk-SK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ctr">
            <a:noAutofit/>
          </a:bodyPr>
          <a:lstStyle>
            <a:lvl1pPr indent="0" algn="l" defTabSz="914400">
              <a:lnSpc>
                <a:spcPct val="90000"/>
              </a:lnSpc>
              <a:buNone/>
              <a:defRPr lang="sk-SK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</a:pPr>
            <a:r>
              <a:rPr lang="sk-SK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Upravte štýly predlohy textu</a:t>
            </a: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sk-SK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defRPr lang="sk-SK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defRPr lang="sk-SK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def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def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228600" indent="-2286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sk-SK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Upravte štýl predlohy textu.</a:t>
            </a:r>
          </a:p>
          <a:p>
            <a:pPr marL="685800" lvl="1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sk-SK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Druhá úroveň</a:t>
            </a:r>
          </a:p>
          <a:p>
            <a:pPr marL="1143000" lvl="2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sk-SK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Tretia úroveň</a:t>
            </a:r>
          </a:p>
          <a:p>
            <a:pPr marL="1600200" lvl="3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Štvrtá úroveň</a:t>
            </a:r>
          </a:p>
          <a:p>
            <a:pPr marL="2057400" lvl="4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Piata úroveň</a:t>
            </a:r>
          </a:p>
        </p:txBody>
      </p:sp>
      <p:sp>
        <p:nvSpPr>
          <p:cNvPr id="13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&lt;dátum/čas&gt;</a:t>
            </a:r>
            <a:endParaRPr lang="sk-SK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sk-SK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sk-SK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&lt;päta&gt;</a:t>
            </a:r>
          </a:p>
        </p:txBody>
      </p:sp>
      <p:sp>
        <p:nvSpPr>
          <p:cNvPr id="15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BBBD01A-3E55-407A-A0A4-35297E949D70}" type="slidenum">
              <a: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sk-SK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90000"/>
              </a:lnSpc>
              <a:buNone/>
              <a:defRPr lang="sk-SK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</a:pPr>
            <a:r>
              <a:rPr lang="sk-SK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Upravte štýly predlohy textu</a:t>
            </a: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sk-SK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defRPr lang="sk-SK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defRPr lang="sk-SK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def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def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228600" indent="-2286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sk-SK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Upravte štýl predlohy textu.</a:t>
            </a:r>
          </a:p>
          <a:p>
            <a:pPr marL="685800" lvl="1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sk-SK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Druhá úroveň</a:t>
            </a:r>
          </a:p>
          <a:p>
            <a:pPr marL="1143000" lvl="2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sk-SK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Tretia úroveň</a:t>
            </a:r>
          </a:p>
          <a:p>
            <a:pPr marL="1600200" lvl="3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Štvrtá úroveň</a:t>
            </a:r>
          </a:p>
          <a:p>
            <a:pPr marL="2057400" lvl="4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Piata úroveň</a:t>
            </a:r>
          </a:p>
        </p:txBody>
      </p:sp>
      <p:sp>
        <p:nvSpPr>
          <p:cNvPr id="18" name="PlaceHolder 3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&lt;dátum/čas&gt;</a:t>
            </a:r>
            <a:endParaRPr lang="sk-SK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sk-SK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sk-SK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&lt;päta&gt;</a:t>
            </a:r>
          </a:p>
        </p:txBody>
      </p:sp>
      <p:sp>
        <p:nvSpPr>
          <p:cNvPr id="20" name="PlaceHolder 5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8C4F12F-5601-4388-B336-778DC89F94AD}" type="slidenum">
              <a: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sk-SK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lavička sekci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90000"/>
              </a:lnSpc>
              <a:buNone/>
              <a:defRPr lang="sk-SK" sz="600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</a:pPr>
            <a:r>
              <a:rPr lang="sk-SK" sz="60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Upravte štýly predlohy textu</a:t>
            </a: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sk-SK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sk-SK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Upravte štýl predlohy textu.</a:t>
            </a:r>
          </a:p>
        </p:txBody>
      </p:sp>
      <p:sp>
        <p:nvSpPr>
          <p:cNvPr id="23" name="PlaceHolder 3"/>
          <p:cNvSpPr>
            <a:spLocks noGrp="1"/>
          </p:cNvSpPr>
          <p:nvPr>
            <p:ph type="dt" idx="1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&lt;dátum/čas&gt;</a:t>
            </a:r>
            <a:endParaRPr lang="sk-SK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ftr" idx="1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sk-SK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sk-SK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&lt;päta&gt;</a:t>
            </a:r>
          </a:p>
        </p:txBody>
      </p:sp>
      <p:sp>
        <p:nvSpPr>
          <p:cNvPr id="25" name="PlaceHolder 5"/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FF39D26-B617-4EC5-92A2-9591CD9453DE}" type="slidenum">
              <a: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sk-SK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90000"/>
              </a:lnSpc>
              <a:buNone/>
              <a:defRPr lang="sk-SK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</a:pPr>
            <a:r>
              <a:rPr lang="sk-SK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Upravte štýly predlohy textu</a:t>
            </a: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sk-SK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defRPr lang="sk-SK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defRPr lang="sk-SK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def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def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228600" indent="-2286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sk-SK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Upravte štýl predlohy textu.</a:t>
            </a:r>
          </a:p>
          <a:p>
            <a:pPr marL="685800" lvl="1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sk-SK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Druhá úroveň</a:t>
            </a:r>
          </a:p>
          <a:p>
            <a:pPr marL="1143000" lvl="2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sk-SK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Tretia úroveň</a:t>
            </a:r>
          </a:p>
          <a:p>
            <a:pPr marL="1600200" lvl="3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Štvrtá úroveň</a:t>
            </a:r>
          </a:p>
          <a:p>
            <a:pPr marL="2057400" lvl="4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Piata úroveň</a:t>
            </a: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sk-SK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defRPr lang="sk-SK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defRPr lang="sk-SK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def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def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228600" indent="-2286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sk-SK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Upravte štýl predlohy textu.</a:t>
            </a:r>
          </a:p>
          <a:p>
            <a:pPr marL="685800" lvl="1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sk-SK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Druhá úroveň</a:t>
            </a:r>
          </a:p>
          <a:p>
            <a:pPr marL="1143000" lvl="2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sk-SK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Tretia úroveň</a:t>
            </a:r>
          </a:p>
          <a:p>
            <a:pPr marL="1600200" lvl="3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Štvrtá úroveň</a:t>
            </a:r>
          </a:p>
          <a:p>
            <a:pPr marL="2057400" lvl="4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Piata úroveň</a:t>
            </a:r>
          </a:p>
        </p:txBody>
      </p:sp>
      <p:sp>
        <p:nvSpPr>
          <p:cNvPr id="29" name="PlaceHolder 4"/>
          <p:cNvSpPr>
            <a:spLocks noGrp="1"/>
          </p:cNvSpPr>
          <p:nvPr>
            <p:ph type="dt" idx="1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&lt;dátum/čas&gt;</a:t>
            </a:r>
            <a:endParaRPr lang="sk-SK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ftr" idx="1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sk-SK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sk-SK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&lt;päta&gt;</a:t>
            </a:r>
          </a:p>
        </p:txBody>
      </p:sp>
      <p:sp>
        <p:nvSpPr>
          <p:cNvPr id="31" name="PlaceHolder 6"/>
          <p:cNvSpPr>
            <a:spLocks noGrp="1"/>
          </p:cNvSpPr>
          <p:nvPr>
            <p:ph type="sldNum" idx="1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AD72328-8246-4057-84D3-72E05F6EDF53}" type="slidenum">
              <a: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sk-SK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orovnani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90000"/>
              </a:lnSpc>
              <a:buNone/>
              <a:defRPr lang="sk-SK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</a:pPr>
            <a:r>
              <a:rPr lang="sk-SK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Upravte štýly predlohy textu</a:t>
            </a: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sk-SK" sz="240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sk-SK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Upravte štýl predlohy textu.</a:t>
            </a:r>
            <a:endParaRPr lang="sk-SK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sk-SK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sk-SK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sk-SK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228600" indent="-2286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sk-SK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Upravte štýl predlohy textu.</a:t>
            </a:r>
          </a:p>
          <a:p>
            <a:pPr marL="685800" lvl="1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sk-SK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Druhá úroveň</a:t>
            </a:r>
          </a:p>
          <a:p>
            <a:pPr marL="1143000" lvl="2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sk-SK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Tretia úroveň</a:t>
            </a:r>
          </a:p>
          <a:p>
            <a:pPr marL="1600200" lvl="3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Štvrtá úroveň</a:t>
            </a:r>
          </a:p>
          <a:p>
            <a:pPr marL="2057400" lvl="4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Piata úroveň</a:t>
            </a: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  <a:defRPr lang="sk-SK" sz="240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sk-SK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Upravte štýl predlohy textu.</a:t>
            </a:r>
            <a:endParaRPr lang="sk-SK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sk-SK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sk-SK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sk-SK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228600" indent="-2286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sk-SK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Upravte štýl predlohy textu.</a:t>
            </a:r>
          </a:p>
          <a:p>
            <a:pPr marL="685800" lvl="1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sk-SK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Druhá úroveň</a:t>
            </a:r>
          </a:p>
          <a:p>
            <a:pPr marL="1143000" lvl="2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sk-SK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Tretia úroveň</a:t>
            </a:r>
          </a:p>
          <a:p>
            <a:pPr marL="1600200" lvl="3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Štvrtá úroveň</a:t>
            </a:r>
          </a:p>
          <a:p>
            <a:pPr marL="2057400" lvl="4" indent="-2286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Piata úroveň</a:t>
            </a:r>
          </a:p>
        </p:txBody>
      </p:sp>
      <p:sp>
        <p:nvSpPr>
          <p:cNvPr id="37" name="PlaceHolder 6"/>
          <p:cNvSpPr>
            <a:spLocks noGrp="1"/>
          </p:cNvSpPr>
          <p:nvPr>
            <p:ph type="dt" idx="1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&lt;dátum/čas&gt;</a:t>
            </a:r>
            <a:endParaRPr lang="sk-SK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ftr" idx="2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sk-SK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sk-SK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&lt;päta&gt;</a:t>
            </a:r>
          </a:p>
        </p:txBody>
      </p:sp>
      <p:sp>
        <p:nvSpPr>
          <p:cNvPr id="39" name="PlaceHolder 8"/>
          <p:cNvSpPr>
            <a:spLocks noGrp="1"/>
          </p:cNvSpPr>
          <p:nvPr>
            <p:ph type="sldNum" idx="2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D13B00B-BB0D-4B8C-BD45-AF62ABE4F3BD}" type="slidenum">
              <a: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sk-SK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90000"/>
              </a:lnSpc>
              <a:buNone/>
              <a:defRPr lang="sk-SK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</a:pPr>
            <a:r>
              <a:rPr lang="sk-SK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Upravte štýly predlohy textu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dt" idx="2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&lt;dátum/čas&gt;</a:t>
            </a:r>
            <a:endParaRPr lang="sk-SK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ftr" idx="2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sk-SK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sk-SK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&lt;päta&gt;</a:t>
            </a:r>
          </a:p>
        </p:txBody>
      </p:sp>
      <p:sp>
        <p:nvSpPr>
          <p:cNvPr id="43" name="PlaceHolder 4"/>
          <p:cNvSpPr>
            <a:spLocks noGrp="1"/>
          </p:cNvSpPr>
          <p:nvPr>
            <p:ph type="sldNum" idx="2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23AA61B-9DE1-498A-9D58-947E71CAD6D3}" type="slidenum">
              <a: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sk-SK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dt" idx="2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&lt;dátum/čas&gt;</a:t>
            </a:r>
            <a:endParaRPr lang="sk-SK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ftr" idx="2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sk-SK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sk-SK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&lt;päta&gt;</a:t>
            </a:r>
          </a:p>
        </p:txBody>
      </p:sp>
      <p:sp>
        <p:nvSpPr>
          <p:cNvPr id="46" name="PlaceHolder 3"/>
          <p:cNvSpPr>
            <a:spLocks noGrp="1"/>
          </p:cNvSpPr>
          <p:nvPr>
            <p:ph type="sldNum" idx="2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EBC1DFE-3CF3-4BEE-84A6-014571060DB5}" type="slidenum">
              <a:rPr lang="sk-SK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sk-SK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 defTabSz="914400">
              <a:lnSpc>
                <a:spcPct val="90000"/>
              </a:lnSpc>
              <a:buNone/>
              <a:defRPr lang="sk-SK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defRPr>
            </a:lvl1pPr>
          </a:lstStyle>
          <a:p>
            <a:pPr indent="0" algn="l" defTabSz="914400">
              <a:lnSpc>
                <a:spcPct val="90000"/>
              </a:lnSpc>
              <a:buNone/>
            </a:pPr>
            <a:r>
              <a:rPr lang="sk-SK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Kliknúť na úpravu formátu textu titulku</a:t>
            </a:r>
          </a:p>
        </p:txBody>
      </p:sp>
      <p:sp>
        <p:nvSpPr>
          <p:cNvPr id="4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defRPr lang="sk-SK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sk-SK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sk-SK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  <a:lvl6pPr lvl="5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sk-SK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6pPr>
            <a:lvl7pPr lvl="6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sk-SK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7pPr>
          </a:lstStyle>
          <a:p>
            <a:pPr marL="228600" indent="-228600" algn="l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sk-SK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Kliknúť na úpravu formátu textu osnovy</a:t>
            </a:r>
          </a:p>
          <a:p>
            <a:pPr marL="864000" lvl="1" indent="-3240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Druhá úroveň</a:t>
            </a:r>
          </a:p>
          <a:p>
            <a:pPr marL="1296000" lvl="2" indent="-2880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Tretia úroveň</a:t>
            </a:r>
          </a:p>
          <a:p>
            <a:pPr marL="1728000" lvl="3" indent="-2160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Štvrtá úroveň osnovy</a:t>
            </a:r>
          </a:p>
          <a:p>
            <a:pPr marL="2160000" lvl="4" indent="-216000" algn="l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Piata úroveň osnovy</a:t>
            </a:r>
          </a:p>
          <a:p>
            <a:pPr marL="2592000" lvl="5" indent="-21600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Šiesta úroveň</a:t>
            </a:r>
          </a:p>
          <a:p>
            <a:pPr marL="3024000" lvl="6" indent="-216000" algn="l" defTabSz="9144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Siedma úroveň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eg"/><Relationship Id="rId11" Type="http://schemas.microsoft.com/office/2007/relationships/hdphoto" Target="../media/hdphoto6.wdp"/><Relationship Id="rId5" Type="http://schemas.openxmlformats.org/officeDocument/2006/relationships/image" Target="../media/image35.jpeg"/><Relationship Id="rId10" Type="http://schemas.openxmlformats.org/officeDocument/2006/relationships/image" Target="../media/image39.png"/><Relationship Id="rId4" Type="http://schemas.microsoft.com/office/2007/relationships/hdphoto" Target="../media/hdphoto4.wdp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Obrázok 7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96538"/>
            <a:ext cx="12191760" cy="3730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2" name="Obdĺžnik 1"/>
          <p:cNvSpPr/>
          <p:nvPr/>
        </p:nvSpPr>
        <p:spPr>
          <a:xfrm>
            <a:off x="1527480" y="507960"/>
            <a:ext cx="865512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sk-SK" sz="1800" b="0" u="none" strike="noStrike" dirty="0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3" name="Obdĺžnik 2"/>
          <p:cNvSpPr/>
          <p:nvPr/>
        </p:nvSpPr>
        <p:spPr>
          <a:xfrm>
            <a:off x="244800" y="395392"/>
            <a:ext cx="11702160" cy="14912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/>
            <a:r>
              <a:rPr lang="cs-CZ" sz="3200" b="1" u="none" strike="noStrike" dirty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Natural </a:t>
            </a:r>
            <a:r>
              <a:rPr lang="cs-CZ" sz="3200" b="1" u="none" strike="noStrike" dirty="0" err="1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threats</a:t>
            </a:r>
            <a:r>
              <a:rPr lang="cs-CZ" sz="3200" b="1" u="none" strike="noStrike" dirty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 </a:t>
            </a:r>
            <a:r>
              <a:rPr lang="cs-CZ" sz="3200" b="1" u="none" strike="noStrike" dirty="0" err="1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within</a:t>
            </a:r>
            <a:r>
              <a:rPr lang="cs-CZ" sz="3200" b="1" u="none" strike="noStrike" dirty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 </a:t>
            </a:r>
            <a:r>
              <a:rPr lang="cs-CZ" sz="3200" b="1" u="none" strike="noStrike" dirty="0" err="1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the</a:t>
            </a:r>
            <a:r>
              <a:rPr lang="cs-CZ" sz="3200" b="1" u="none" strike="noStrike" dirty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 </a:t>
            </a:r>
            <a:r>
              <a:rPr lang="cs-CZ" sz="3200" b="1" u="none" strike="noStrike" dirty="0" err="1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reach</a:t>
            </a:r>
            <a:r>
              <a:rPr lang="cs-CZ" sz="3200" b="1" u="none" strike="noStrike" dirty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 </a:t>
            </a:r>
            <a:r>
              <a:rPr lang="cs-CZ" sz="3200" b="1" u="none" strike="noStrike" dirty="0" err="1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of</a:t>
            </a:r>
            <a:r>
              <a:rPr lang="cs-CZ" sz="3200" b="1" u="none" strike="noStrike" dirty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 </a:t>
            </a:r>
            <a:r>
              <a:rPr lang="cs-CZ" sz="3200" b="1" u="none" strike="noStrike" dirty="0" err="1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important</a:t>
            </a:r>
            <a:r>
              <a:rPr lang="cs-CZ" sz="3200" b="1" u="none" strike="noStrike" dirty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 </a:t>
            </a:r>
            <a:r>
              <a:rPr lang="cs-CZ" sz="3200" b="1" u="none" strike="noStrike" dirty="0" err="1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tourist</a:t>
            </a:r>
            <a:r>
              <a:rPr lang="cs-CZ" sz="3200" b="1" u="none" strike="noStrike" dirty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 </a:t>
            </a:r>
            <a:r>
              <a:rPr lang="cs-CZ" sz="3200" b="1" u="none" strike="noStrike" dirty="0" err="1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routes</a:t>
            </a:r>
            <a:r>
              <a:rPr lang="cs-CZ" sz="3200" b="1" u="none" strike="noStrike" dirty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 in </a:t>
            </a:r>
            <a:r>
              <a:rPr lang="cs-CZ" sz="3200" b="1" u="none" strike="noStrike" dirty="0" err="1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the</a:t>
            </a:r>
            <a:r>
              <a:rPr lang="cs-CZ" sz="3200" b="1" u="none" strike="noStrike" dirty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 Tatra </a:t>
            </a:r>
            <a:r>
              <a:rPr lang="cs-CZ" sz="3200" b="1" u="none" strike="noStrike" dirty="0" err="1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Mountains</a:t>
            </a:r>
            <a:r>
              <a:rPr lang="cs-CZ" sz="3200" b="1" u="none" strike="noStrike" dirty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 (Slovakia)</a:t>
            </a:r>
            <a:endParaRPr lang="sk-SK" sz="3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50000"/>
              </a:lnSpc>
            </a:pPr>
            <a:r>
              <a:rPr lang="cs-CZ" sz="1800" b="1" u="none" strike="noStrike" dirty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 </a:t>
            </a:r>
            <a:r>
              <a:rPr lang="cs-CZ" sz="1400" b="1" i="1" u="none" strike="noStrike" dirty="0" smtClean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Gabriel </a:t>
            </a:r>
            <a:r>
              <a:rPr lang="cs-CZ" sz="1400" b="1" i="1" u="none" strike="noStrike" dirty="0" err="1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Bugár</a:t>
            </a:r>
            <a:r>
              <a:rPr lang="cs-CZ" sz="1400" b="1" i="1" u="none" strike="noStrike" baseline="30000" dirty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 1</a:t>
            </a:r>
            <a:r>
              <a:rPr lang="cs-CZ" sz="1400" b="1" i="1" u="none" strike="noStrike" dirty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, Veronika </a:t>
            </a:r>
            <a:r>
              <a:rPr lang="cs-CZ" sz="1400" b="1" i="1" u="none" strike="noStrike" dirty="0" err="1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Piscová</a:t>
            </a:r>
            <a:r>
              <a:rPr lang="cs-CZ" sz="1400" b="1" i="1" u="none" strike="noStrike" dirty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 </a:t>
            </a:r>
            <a:r>
              <a:rPr lang="cs-CZ" sz="1400" b="1" i="1" u="none" strike="noStrike" baseline="30000" dirty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2</a:t>
            </a:r>
            <a:r>
              <a:rPr lang="cs-CZ" sz="1400" b="1" i="1" u="none" strike="noStrike" dirty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, Juraj </a:t>
            </a:r>
            <a:r>
              <a:rPr lang="cs-CZ" sz="1400" b="1" i="1" u="none" strike="noStrike" dirty="0" smtClean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Hreško,</a:t>
            </a:r>
            <a:r>
              <a:rPr lang="cs-CZ" sz="1400" b="1" i="1" u="none" strike="noStrike" baseline="30000" dirty="0" smtClean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1</a:t>
            </a:r>
            <a:endParaRPr lang="sk-SK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1156570" y="1876472"/>
            <a:ext cx="9603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cs-CZ" sz="1200" i="1" baseline="30000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 </a:t>
            </a:r>
            <a:r>
              <a:rPr lang="cs-CZ" sz="1200" i="1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</a:t>
            </a:r>
            <a:r>
              <a:rPr lang="cs-CZ" sz="1200" i="1" dirty="0" err="1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</a:t>
            </a:r>
            <a:r>
              <a:rPr lang="cs-CZ" sz="1200" i="1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200" i="1" dirty="0" err="1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Eclology</a:t>
            </a:r>
            <a:r>
              <a:rPr lang="cs-CZ" sz="1200" i="1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</a:t>
            </a:r>
            <a:r>
              <a:rPr lang="cs-CZ" sz="1200" i="1" dirty="0" err="1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Environmentalistics</a:t>
            </a:r>
            <a:r>
              <a:rPr lang="cs-CZ" sz="1200" i="1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sz="1200" i="1" dirty="0" err="1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Faculty</a:t>
            </a:r>
            <a:r>
              <a:rPr lang="cs-CZ" sz="1200" i="1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200" i="1" dirty="0" err="1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</a:t>
            </a:r>
            <a:r>
              <a:rPr lang="cs-CZ" sz="1200" i="1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Natural </a:t>
            </a:r>
            <a:r>
              <a:rPr lang="cs-CZ" sz="1200" i="1" dirty="0" err="1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Sciences</a:t>
            </a:r>
            <a:r>
              <a:rPr lang="cs-CZ" sz="1200" i="1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200" i="1" dirty="0" err="1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</a:t>
            </a:r>
            <a:r>
              <a:rPr lang="cs-CZ" sz="1200" i="1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200" i="1" dirty="0" err="1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Informatics</a:t>
            </a:r>
            <a:r>
              <a:rPr lang="cs-CZ" sz="1200" i="1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Constantine </a:t>
            </a:r>
            <a:r>
              <a:rPr lang="cs-CZ" sz="1200" i="1" dirty="0" err="1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cs-CZ" sz="1200" i="1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200" i="1" dirty="0" err="1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Philosopher</a:t>
            </a:r>
            <a:r>
              <a:rPr lang="cs-CZ" sz="1200" i="1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University in Nitra, 949 01 </a:t>
            </a:r>
            <a:r>
              <a:rPr lang="cs-CZ" sz="1200" i="1" dirty="0" smtClean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Nitra; </a:t>
            </a:r>
            <a:r>
              <a:rPr lang="cs-CZ" sz="1200" i="1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200" i="1" baseline="30000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</a:t>
            </a:r>
            <a:r>
              <a:rPr lang="cs-CZ" sz="1200" i="1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Institute </a:t>
            </a:r>
            <a:r>
              <a:rPr lang="cs-CZ" sz="1200" i="1" dirty="0" err="1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</a:t>
            </a:r>
            <a:r>
              <a:rPr lang="cs-CZ" sz="1200" i="1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200" i="1" dirty="0" err="1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Landscape</a:t>
            </a:r>
            <a:r>
              <a:rPr lang="cs-CZ" sz="1200" i="1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200" i="1" dirty="0" err="1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Ecology</a:t>
            </a:r>
            <a:r>
              <a:rPr lang="cs-CZ" sz="1200" i="1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sz="1200" i="1" dirty="0" err="1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Slovak</a:t>
            </a:r>
            <a:r>
              <a:rPr lang="cs-CZ" sz="1200" i="1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200" i="1" dirty="0" err="1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Academy</a:t>
            </a:r>
            <a:r>
              <a:rPr lang="cs-CZ" sz="1200" i="1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200" i="1" dirty="0" err="1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</a:t>
            </a:r>
            <a:r>
              <a:rPr lang="cs-CZ" sz="1200" i="1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200" i="1" dirty="0" err="1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Sciences</a:t>
            </a:r>
            <a:r>
              <a:rPr lang="cs-CZ" sz="1200" i="1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Bratislava, </a:t>
            </a:r>
            <a:r>
              <a:rPr lang="cs-CZ" sz="1200" i="1" dirty="0" err="1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Branch</a:t>
            </a:r>
            <a:r>
              <a:rPr lang="cs-CZ" sz="1200" i="1" dirty="0"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Nitra, 949 01 Nitra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Obrázok 22" descr="J:\FOTO.2016\2.7.2016.Kopské sedlo\pano1.sut.prúd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529679" y="2412360"/>
            <a:ext cx="2295360" cy="1848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2" name="Obrázok 1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3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5039" y="289800"/>
            <a:ext cx="3146760" cy="1952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3" name="BlokTextu 2"/>
          <p:cNvSpPr/>
          <p:nvPr/>
        </p:nvSpPr>
        <p:spPr>
          <a:xfrm>
            <a:off x="7677359" y="4273131"/>
            <a:ext cx="2901960" cy="3169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sk-SK" sz="14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2.7.2016</a:t>
            </a:r>
            <a:endParaRPr lang="sk-SK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4" name="BlokTextu 3"/>
          <p:cNvSpPr/>
          <p:nvPr/>
        </p:nvSpPr>
        <p:spPr>
          <a:xfrm>
            <a:off x="119880" y="196560"/>
            <a:ext cx="7968240" cy="33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1600" b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Zadné </a:t>
            </a:r>
            <a:r>
              <a:rPr lang="sk-SK" sz="1600" b="1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Meďodoly</a:t>
            </a:r>
            <a:r>
              <a:rPr lang="sk-SK" sz="1600" b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600" b="1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valley</a:t>
            </a:r>
            <a:r>
              <a:rPr lang="sk-SK" sz="1600" b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(KP)</a:t>
            </a:r>
            <a:endParaRPr lang="sk-SK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5" name="BlokTextu 4"/>
          <p:cNvSpPr/>
          <p:nvPr/>
        </p:nvSpPr>
        <p:spPr>
          <a:xfrm>
            <a:off x="119880" y="514800"/>
            <a:ext cx="8457840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The most frequent occurrence of </a:t>
            </a:r>
            <a:r>
              <a:rPr lang="sk-SK" sz="1400" b="1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debris</a:t>
            </a:r>
            <a:r>
              <a:rPr lang="sk-SK" sz="14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1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flows</a:t>
            </a:r>
            <a:r>
              <a:rPr lang="sk-SK" sz="14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and </a:t>
            </a:r>
            <a:r>
              <a:rPr lang="sk-SK" sz="1400" b="1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debris</a:t>
            </a:r>
            <a:r>
              <a:rPr lang="en-US" sz="14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-</a:t>
            </a:r>
            <a:r>
              <a:rPr lang="sk-SK" sz="1400" b="1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mud</a:t>
            </a:r>
            <a:r>
              <a:rPr lang="en-US" sz="14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flows </a:t>
            </a: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is concentrated on parts of </a:t>
            </a:r>
            <a:r>
              <a:rPr lang="sk-SK" sz="1400" b="0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trails</a:t>
            </a:r>
            <a:r>
              <a:rPr lang="en-US" sz="14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that cross gullies and juvenile valleys on slopes,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especially in the area of ​​occurrence of 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m</a:t>
            </a:r>
            <a:r>
              <a:rPr lang="en-US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esozoic</a:t>
            </a: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sedimentary rocks with a large production of fragmental material (</a:t>
            </a:r>
            <a:r>
              <a:rPr lang="en-US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Belianske</a:t>
            </a: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en-US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Tatras</a:t>
            </a: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and Western </a:t>
            </a:r>
            <a:r>
              <a:rPr lang="en-US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Tatras</a:t>
            </a: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). </a:t>
            </a:r>
            <a:endParaRPr lang="sk-SK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6" name="Obdĺžnik 7"/>
          <p:cNvSpPr/>
          <p:nvPr/>
        </p:nvSpPr>
        <p:spPr>
          <a:xfrm>
            <a:off x="147021" y="4964030"/>
            <a:ext cx="549720" cy="30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2009</a:t>
            </a:r>
            <a:endParaRPr lang="sk-SK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7" name="Obdĺžnik 10"/>
          <p:cNvSpPr/>
          <p:nvPr/>
        </p:nvSpPr>
        <p:spPr>
          <a:xfrm>
            <a:off x="2665855" y="1401542"/>
            <a:ext cx="5911865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1200" b="0" u="none" strike="noStrike" dirty="0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</a:rPr>
              <a:t>In the context of climate change, the impact of the cumulative effect of avalanches</a:t>
            </a:r>
            <a:r>
              <a:rPr lang="sk-SK" sz="1200" b="0" u="none" strike="noStrike" dirty="0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</a:rPr>
              <a:t>, </a:t>
            </a:r>
            <a:r>
              <a:rPr lang="en-US" sz="1200" b="0" u="none" strike="noStrike" dirty="0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</a:rPr>
              <a:t>debris flows</a:t>
            </a:r>
            <a:r>
              <a:rPr lang="sk-SK" sz="1200" b="0" u="none" strike="noStrike" dirty="0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</a:rPr>
              <a:t> and </a:t>
            </a:r>
            <a:r>
              <a:rPr lang="sk-SK" sz="1200" b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</a:rPr>
              <a:t>landslides</a:t>
            </a:r>
            <a:r>
              <a:rPr lang="en-US" sz="1200" b="0" u="none" strike="noStrike" dirty="0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</a:rPr>
              <a:t> is increasing, especially in the </a:t>
            </a:r>
            <a:r>
              <a:rPr lang="en-US" sz="1200" b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</a:rPr>
              <a:t>Belianske</a:t>
            </a:r>
            <a:r>
              <a:rPr lang="en-US" sz="1200" b="0" u="none" strike="noStrike" dirty="0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</a:rPr>
              <a:t> </a:t>
            </a:r>
            <a:r>
              <a:rPr lang="en-US" sz="1200" b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</a:rPr>
              <a:t>Tatras</a:t>
            </a:r>
            <a:r>
              <a:rPr lang="en-US" sz="1200" b="0" u="none" strike="noStrike" dirty="0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</a:rPr>
              <a:t> area,</a:t>
            </a:r>
            <a:r>
              <a:rPr lang="sk-SK" sz="1200" b="0" u="none" strike="noStrike" dirty="0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</a:rPr>
              <a:t> </a:t>
            </a:r>
            <a:r>
              <a:rPr lang="en-US" sz="1200" b="0" u="none" strike="noStrike" dirty="0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Calibri"/>
              </a:rPr>
              <a:t>both on slopes in the southern and northern sectors of exposure.</a:t>
            </a:r>
            <a:endParaRPr lang="sk-SK" sz="1200" b="0" u="none" strike="noStrike" dirty="0">
              <a:solidFill>
                <a:schemeClr val="accent1">
                  <a:lumMod val="75000"/>
                </a:schemeClr>
              </a:solidFill>
              <a:effectLst/>
              <a:uFillTx/>
              <a:latin typeface="Arial"/>
            </a:endParaRPr>
          </a:p>
        </p:txBody>
      </p:sp>
      <p:pic>
        <p:nvPicPr>
          <p:cNvPr id="148" name="Obrázok 1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8692440" y="4533840"/>
            <a:ext cx="3499560" cy="2324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9" name="Obrázok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8"/>
          <a:stretch/>
        </p:blipFill>
        <p:spPr>
          <a:xfrm>
            <a:off x="5335117" y="4688645"/>
            <a:ext cx="3308760" cy="2168003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0" name="Obrázok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6800" y="2509200"/>
            <a:ext cx="2760840" cy="16200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151" name="Rovná spojovacia šípka 18"/>
          <p:cNvCxnSpPr/>
          <p:nvPr/>
        </p:nvCxnSpPr>
        <p:spPr>
          <a:xfrm flipH="1">
            <a:off x="6529679" y="3713871"/>
            <a:ext cx="1024673" cy="1916889"/>
          </a:xfrm>
          <a:prstGeom prst="straightConnector1">
            <a:avLst/>
          </a:prstGeom>
          <a:ln>
            <a:solidFill>
              <a:srgbClr val="FFC000"/>
            </a:solidFill>
            <a:tailEnd type="triangle" w="med" len="med"/>
          </a:ln>
        </p:spPr>
      </p:cxnSp>
      <p:cxnSp>
        <p:nvCxnSpPr>
          <p:cNvPr id="152" name="Rovná spojovacia šípka 26"/>
          <p:cNvCxnSpPr/>
          <p:nvPr/>
        </p:nvCxnSpPr>
        <p:spPr>
          <a:xfrm>
            <a:off x="10148400" y="3034080"/>
            <a:ext cx="156185" cy="2508591"/>
          </a:xfrm>
          <a:prstGeom prst="straightConnector1">
            <a:avLst/>
          </a:prstGeom>
          <a:ln>
            <a:solidFill>
              <a:srgbClr val="FFC000"/>
            </a:solidFill>
            <a:tailEnd type="triangle" w="med" len="med"/>
          </a:ln>
        </p:spPr>
      </p:cxnSp>
      <p:pic>
        <p:nvPicPr>
          <p:cNvPr id="153" name="Obrázok 16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11680" y="1515520"/>
            <a:ext cx="2115414" cy="3185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4" name="Obrázok 17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11746" y="4387076"/>
            <a:ext cx="3716640" cy="2468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5" name="Obdĺžnik 5"/>
          <p:cNvSpPr/>
          <p:nvPr/>
        </p:nvSpPr>
        <p:spPr>
          <a:xfrm>
            <a:off x="2386579" y="2967415"/>
            <a:ext cx="2801797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1200" b="0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Shallow</a:t>
            </a:r>
            <a:r>
              <a:rPr lang="sk-SK" sz="12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landslides</a:t>
            </a:r>
            <a:r>
              <a:rPr lang="sk-SK" sz="12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of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the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soil-weathering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mantle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removed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the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vegetation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cover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and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completely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destroyed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the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tourist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trail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on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the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SW slope of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the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Belianske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Tatras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,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not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far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from</a:t>
            </a:r>
            <a:r>
              <a:rPr lang="sk-SK" sz="12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the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Kopské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sedlo </a:t>
            </a:r>
            <a:r>
              <a:rPr lang="sk-SK" sz="1200" b="0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pass</a:t>
            </a:r>
            <a:endParaRPr lang="sk-SK" sz="1200" b="0" u="none" strike="noStrike" dirty="0" smtClean="0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sk-SK" sz="12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(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Zadné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Meďodoly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Valley,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June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2009).</a:t>
            </a:r>
            <a:endParaRPr lang="sk-SK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10371171" y="1740863"/>
            <a:ext cx="907366" cy="372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00FF"/>
                </a:solidFill>
              </a:rPr>
              <a:t>KP</a:t>
            </a:r>
            <a:endParaRPr lang="sk-SK" b="1" dirty="0">
              <a:solidFill>
                <a:srgbClr val="FF00FF"/>
              </a:solidFill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10864842" y="4193020"/>
            <a:ext cx="123783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100" i="1" dirty="0">
                <a:solidFill>
                  <a:schemeClr val="dk1"/>
                </a:solidFill>
              </a:rPr>
              <a:t>(</a:t>
            </a:r>
            <a:r>
              <a:rPr lang="sk-SK" sz="1100" i="1" dirty="0" err="1" smtClean="0">
                <a:solidFill>
                  <a:schemeClr val="dk1"/>
                </a:solidFill>
              </a:rPr>
              <a:t>Photos</a:t>
            </a:r>
            <a:r>
              <a:rPr lang="sk-SK" sz="1100" i="1" dirty="0" smtClean="0">
                <a:solidFill>
                  <a:schemeClr val="dk1"/>
                </a:solidFill>
              </a:rPr>
              <a:t>: </a:t>
            </a:r>
            <a:r>
              <a:rPr lang="sk-SK" sz="1100" i="1" dirty="0">
                <a:solidFill>
                  <a:schemeClr val="dk1"/>
                </a:solidFill>
              </a:rPr>
              <a:t>J. </a:t>
            </a:r>
            <a:r>
              <a:rPr lang="sk-SK" sz="1100" i="1" dirty="0" err="1">
                <a:solidFill>
                  <a:schemeClr val="dk1"/>
                </a:solidFill>
              </a:rPr>
              <a:t>Hreško</a:t>
            </a:r>
            <a:r>
              <a:rPr lang="sk-SK" sz="1100" i="1" dirty="0">
                <a:solidFill>
                  <a:schemeClr val="dk1"/>
                </a:solidFill>
              </a:rPr>
              <a:t>)</a:t>
            </a:r>
            <a:endParaRPr lang="sk-SK" sz="110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Obrázo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068000" y="1860702"/>
            <a:ext cx="4586040" cy="3045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7" name="Obrázo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714639"/>
            <a:ext cx="3840120" cy="2560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8" name="BlokTextu 4"/>
          <p:cNvSpPr/>
          <p:nvPr/>
        </p:nvSpPr>
        <p:spPr>
          <a:xfrm>
            <a:off x="102986" y="183939"/>
            <a:ext cx="6965987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2000" b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Flash f</a:t>
            </a:r>
            <a:r>
              <a:rPr lang="en-US" sz="2000" b="1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lood</a:t>
            </a:r>
            <a:r>
              <a:rPr lang="sk-SK" sz="2000" b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s</a:t>
            </a:r>
            <a:r>
              <a:rPr lang="en-US" sz="2000" b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en-US" sz="18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on </a:t>
            </a:r>
            <a:r>
              <a:rPr lang="en-US" sz="18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important tourist routes</a:t>
            </a:r>
            <a:r>
              <a:rPr lang="sk-SK" sz="18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– Javorová dolina </a:t>
            </a:r>
            <a:r>
              <a:rPr lang="sk-SK" sz="18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valley</a:t>
            </a:r>
            <a:r>
              <a:rPr lang="sk-SK" sz="18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- 2018</a:t>
            </a:r>
            <a:endParaRPr lang="sk-SK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9" name="Obdĺžnik 6"/>
          <p:cNvSpPr/>
          <p:nvPr/>
        </p:nvSpPr>
        <p:spPr>
          <a:xfrm>
            <a:off x="2659" y="3330210"/>
            <a:ext cx="4065341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Javorinka</a:t>
            </a:r>
            <a:r>
              <a:rPr lang="en-GB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creek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(Javorová dolina Valley)</a:t>
            </a:r>
            <a:r>
              <a:rPr lang="en-GB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during the flood - </a:t>
            </a:r>
            <a:r>
              <a:rPr lang="en-GB" sz="14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19.7.2018</a:t>
            </a:r>
            <a:r>
              <a:rPr lang="en-GB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en-GB" sz="1200" b="0" i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(</a:t>
            </a:r>
            <a:r>
              <a:rPr lang="sk-SK" sz="1200" b="0" i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Ph</a:t>
            </a:r>
            <a:r>
              <a:rPr lang="en-GB" sz="1200" b="0" i="1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oto</a:t>
            </a:r>
            <a:r>
              <a:rPr lang="en-GB" sz="1200" b="0" i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en-GB" sz="1200" b="0" i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M. </a:t>
            </a:r>
            <a:r>
              <a:rPr lang="en-GB" sz="1200" b="0" i="1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Tobis</a:t>
            </a:r>
            <a:r>
              <a:rPr lang="en-GB" sz="1200" b="0" i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)</a:t>
            </a:r>
            <a:endParaRPr lang="sk-SK" sz="1200" b="0" i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60" name="Obrázo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316600" y="383266"/>
            <a:ext cx="3875400" cy="2574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1" name="Obrázok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5912" y="4445390"/>
            <a:ext cx="3395487" cy="2412249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2" name="Obrázok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3977640"/>
            <a:ext cx="3840120" cy="2880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3" name="Obdĺžnik 1"/>
          <p:cNvSpPr/>
          <p:nvPr/>
        </p:nvSpPr>
        <p:spPr>
          <a:xfrm>
            <a:off x="4986997" y="6084998"/>
            <a:ext cx="3737979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Erosion-accumulation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activity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of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the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Javorinka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stream in front of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the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bridge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in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Podspády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– 2018 </a:t>
            </a:r>
            <a:r>
              <a:rPr lang="sk-SK" sz="1200" b="0" i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(</a:t>
            </a:r>
            <a:r>
              <a:rPr lang="sk-SK" sz="1200" b="0" i="1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Source</a:t>
            </a:r>
            <a:r>
              <a:rPr lang="sk-SK" sz="1200" b="0" i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: TANAP)</a:t>
            </a:r>
            <a:endParaRPr lang="sk-SK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4755007" y="4906662"/>
            <a:ext cx="35048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dk1"/>
                </a:solidFill>
              </a:rPr>
              <a:t>after flood - </a:t>
            </a:r>
            <a:r>
              <a:rPr lang="en-GB" sz="1400" dirty="0" smtClean="0">
                <a:solidFill>
                  <a:schemeClr val="dk1"/>
                </a:solidFill>
              </a:rPr>
              <a:t>24.7.2018 </a:t>
            </a:r>
            <a:r>
              <a:rPr lang="en-GB" sz="1200" i="1" dirty="0" smtClean="0">
                <a:solidFill>
                  <a:schemeClr val="dk1"/>
                </a:solidFill>
              </a:rPr>
              <a:t>(</a:t>
            </a:r>
            <a:r>
              <a:rPr lang="sk-SK" sz="1200" i="1" dirty="0" smtClean="0">
                <a:solidFill>
                  <a:schemeClr val="dk1"/>
                </a:solidFill>
              </a:rPr>
              <a:t>Ph</a:t>
            </a:r>
            <a:r>
              <a:rPr lang="en-GB" sz="1200" i="1" dirty="0" err="1" smtClean="0">
                <a:solidFill>
                  <a:schemeClr val="dk1"/>
                </a:solidFill>
              </a:rPr>
              <a:t>oto</a:t>
            </a:r>
            <a:r>
              <a:rPr lang="en-GB" sz="1200" i="1" dirty="0" smtClean="0">
                <a:solidFill>
                  <a:schemeClr val="dk1"/>
                </a:solidFill>
              </a:rPr>
              <a:t> </a:t>
            </a:r>
            <a:r>
              <a:rPr lang="en-GB" sz="1200" i="1" dirty="0">
                <a:solidFill>
                  <a:schemeClr val="dk1"/>
                </a:solidFill>
              </a:rPr>
              <a:t>J. </a:t>
            </a:r>
            <a:r>
              <a:rPr lang="en-GB" sz="1200" i="1" dirty="0" err="1">
                <a:solidFill>
                  <a:schemeClr val="dk1"/>
                </a:solidFill>
              </a:rPr>
              <a:t>Hreško</a:t>
            </a:r>
            <a:r>
              <a:rPr lang="en-GB" sz="1200" i="1" dirty="0">
                <a:solidFill>
                  <a:schemeClr val="dk1"/>
                </a:solidFill>
              </a:rPr>
              <a:t>)</a:t>
            </a:r>
            <a:r>
              <a:rPr lang="en-GB" sz="1200" dirty="0">
                <a:solidFill>
                  <a:schemeClr val="dk1"/>
                </a:solidFill>
              </a:rPr>
              <a:t> </a:t>
            </a:r>
            <a:endParaRPr lang="sk-SK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8942159" y="2966942"/>
            <a:ext cx="294914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dk1"/>
                </a:solidFill>
              </a:rPr>
              <a:t>during  road reconstruction </a:t>
            </a:r>
            <a:r>
              <a:rPr lang="en-GB" sz="1400" dirty="0" smtClean="0">
                <a:solidFill>
                  <a:schemeClr val="dk1"/>
                </a:solidFill>
              </a:rPr>
              <a:t>30.8.2018</a:t>
            </a:r>
            <a:endParaRPr lang="sk-SK" sz="1400" dirty="0" smtClean="0">
              <a:solidFill>
                <a:schemeClr val="dk1"/>
              </a:solidFill>
            </a:endParaRPr>
          </a:p>
          <a:p>
            <a:r>
              <a:rPr lang="en-GB" sz="1200" i="1" dirty="0" smtClean="0">
                <a:solidFill>
                  <a:schemeClr val="dk1"/>
                </a:solidFill>
              </a:rPr>
              <a:t>(</a:t>
            </a:r>
            <a:r>
              <a:rPr lang="sk-SK" sz="1200" i="1" dirty="0" smtClean="0">
                <a:solidFill>
                  <a:schemeClr val="dk1"/>
                </a:solidFill>
              </a:rPr>
              <a:t>Ph</a:t>
            </a:r>
            <a:r>
              <a:rPr lang="en-GB" sz="1200" i="1" dirty="0" err="1" smtClean="0">
                <a:solidFill>
                  <a:schemeClr val="dk1"/>
                </a:solidFill>
              </a:rPr>
              <a:t>oto</a:t>
            </a:r>
            <a:r>
              <a:rPr lang="en-GB" sz="1200" i="1" dirty="0" smtClean="0">
                <a:solidFill>
                  <a:schemeClr val="dk1"/>
                </a:solidFill>
              </a:rPr>
              <a:t> J. </a:t>
            </a:r>
            <a:r>
              <a:rPr lang="en-GB" sz="1200" i="1" dirty="0" err="1" smtClean="0">
                <a:solidFill>
                  <a:schemeClr val="dk1"/>
                </a:solidFill>
              </a:rPr>
              <a:t>Hreško</a:t>
            </a:r>
            <a:r>
              <a:rPr lang="en-GB" sz="1200" i="1" dirty="0" smtClean="0">
                <a:solidFill>
                  <a:schemeClr val="dk1"/>
                </a:solidFill>
              </a:rPr>
              <a:t>)</a:t>
            </a:r>
            <a:r>
              <a:rPr lang="en-GB" sz="1200" dirty="0" smtClean="0">
                <a:solidFill>
                  <a:schemeClr val="dk1"/>
                </a:solidFill>
              </a:rPr>
              <a:t> </a:t>
            </a:r>
            <a:endParaRPr lang="sk-SK"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2" descr="Figure_3_map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04317" y="858877"/>
            <a:ext cx="12056040" cy="4771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5" name="Obdĺžnik 1"/>
          <p:cNvSpPr/>
          <p:nvPr/>
        </p:nvSpPr>
        <p:spPr>
          <a:xfrm>
            <a:off x="249203" y="326793"/>
            <a:ext cx="11459160" cy="4145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50000"/>
              </a:lnSpc>
            </a:pPr>
            <a:r>
              <a:rPr lang="en-GB" sz="1600" b="1" u="none" strike="noStrike" dirty="0" smtClean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Location </a:t>
            </a:r>
            <a:r>
              <a:rPr lang="en-GB" sz="1600" b="1" u="none" strike="noStrike" dirty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and natural hazard values of the study areas in the </a:t>
            </a:r>
            <a:r>
              <a:rPr lang="en-GB" sz="1600" b="1" u="none" strike="noStrike" dirty="0" err="1" smtClean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Tatras</a:t>
            </a:r>
            <a:endParaRPr lang="sk-SK" sz="1600" b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6" name="Obdĺžnik 2"/>
          <p:cNvSpPr/>
          <p:nvPr/>
        </p:nvSpPr>
        <p:spPr>
          <a:xfrm>
            <a:off x="298440" y="5682467"/>
            <a:ext cx="5069714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/>
            <a:r>
              <a:rPr lang="sk-SK" sz="1400" b="1" u="none" strike="noStrike" dirty="0" err="1" smtClean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Some</a:t>
            </a:r>
            <a:r>
              <a:rPr lang="sk-SK" sz="1400" b="1" u="none" strike="noStrike" dirty="0" smtClean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 </a:t>
            </a:r>
            <a:r>
              <a:rPr lang="sk-SK" sz="1400" b="1" u="none" strike="noStrike" dirty="0" err="1" smtClean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results</a:t>
            </a:r>
            <a:r>
              <a:rPr lang="sk-SK" sz="1400" b="1" u="none" strike="noStrike" dirty="0" smtClean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:</a:t>
            </a:r>
          </a:p>
          <a:p>
            <a:pPr algn="just"/>
            <a:endParaRPr lang="sk-SK" sz="1400" b="1" u="none" strike="noStrike" dirty="0" smtClean="0">
              <a:solidFill>
                <a:schemeClr val="dk1"/>
              </a:solidFill>
              <a:effectLst/>
              <a:uFillTx/>
              <a:latin typeface="Arial"/>
              <a:ea typeface="Times New Roman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400" u="none" strike="noStrike" dirty="0" smtClean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endangered </a:t>
            </a:r>
            <a:r>
              <a:rPr lang="en-GB" sz="1400" u="none" strike="noStrike" dirty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both in summer and </a:t>
            </a:r>
            <a:r>
              <a:rPr lang="en-GB" sz="1400" u="none" strike="noStrike" dirty="0" smtClean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winter</a:t>
            </a:r>
            <a:endParaRPr lang="sk-SK" sz="1400" dirty="0">
              <a:solidFill>
                <a:schemeClr val="dk1"/>
              </a:solidFill>
              <a:latin typeface="Arial"/>
              <a:ea typeface="Times New Roman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400" b="0" u="none" strike="noStrike" dirty="0" smtClean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cumulative </a:t>
            </a:r>
            <a:r>
              <a:rPr lang="en-GB" sz="1400" b="0" u="none" strike="noStrike" dirty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effect of </a:t>
            </a:r>
            <a:r>
              <a:rPr lang="en-GB" sz="1400" b="0" u="none" strike="noStrike" dirty="0" smtClean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processes</a:t>
            </a:r>
            <a:r>
              <a:rPr lang="sk-SK" sz="1400" b="0" u="none" strike="noStrike" dirty="0" smtClean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 – </a:t>
            </a:r>
            <a:r>
              <a:rPr lang="sk-SK" sz="1400" b="0" u="none" strike="noStrike" dirty="0" err="1" smtClean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higher</a:t>
            </a:r>
            <a:r>
              <a:rPr lang="sk-SK" sz="1400" b="0" u="none" strike="noStrike" dirty="0" smtClean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 level of </a:t>
            </a:r>
            <a:r>
              <a:rPr lang="sk-SK" sz="1400" b="0" u="none" strike="noStrike" dirty="0" err="1" smtClean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hazards</a:t>
            </a:r>
            <a:endParaRPr lang="sk-SK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5612363" y="5949416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sk-SK" sz="1400" i="1" dirty="0" err="1">
                <a:solidFill>
                  <a:schemeClr val="dk1"/>
                </a:solidFill>
                <a:latin typeface="Arial"/>
                <a:ea typeface="Times New Roman"/>
              </a:rPr>
              <a:t>The</a:t>
            </a:r>
            <a:r>
              <a:rPr lang="en-US" sz="1400" i="1" dirty="0">
                <a:solidFill>
                  <a:schemeClr val="dk1"/>
                </a:solidFill>
                <a:latin typeface="Arial"/>
                <a:ea typeface="Times New Roman"/>
              </a:rPr>
              <a:t> information about natural hazards should be clearly expressed </a:t>
            </a:r>
            <a:r>
              <a:rPr lang="sk-SK" sz="1400" i="1" dirty="0" err="1" smtClean="0">
                <a:solidFill>
                  <a:schemeClr val="dk1"/>
                </a:solidFill>
                <a:latin typeface="Arial"/>
                <a:ea typeface="Times New Roman"/>
              </a:rPr>
              <a:t>e.g</a:t>
            </a:r>
            <a:r>
              <a:rPr lang="sk-SK" sz="1400" i="1" dirty="0" smtClean="0">
                <a:solidFill>
                  <a:schemeClr val="dk1"/>
                </a:solidFill>
                <a:latin typeface="Arial"/>
                <a:ea typeface="Times New Roman"/>
              </a:rPr>
              <a:t>. in</a:t>
            </a:r>
            <a:r>
              <a:rPr lang="en-US" sz="1400" i="1" dirty="0" smtClean="0">
                <a:solidFill>
                  <a:schemeClr val="dk1"/>
                </a:solidFill>
                <a:latin typeface="Arial"/>
                <a:ea typeface="Times New Roman"/>
              </a:rPr>
              <a:t> </a:t>
            </a:r>
            <a:r>
              <a:rPr lang="en-US" sz="1400" i="1" dirty="0">
                <a:solidFill>
                  <a:schemeClr val="dk1"/>
                </a:solidFill>
                <a:latin typeface="Arial"/>
                <a:ea typeface="Times New Roman"/>
              </a:rPr>
              <a:t>tourist </a:t>
            </a:r>
            <a:r>
              <a:rPr lang="en-US" sz="1400" i="1" dirty="0" smtClean="0">
                <a:solidFill>
                  <a:schemeClr val="dk1"/>
                </a:solidFill>
                <a:latin typeface="Arial"/>
                <a:ea typeface="Times New Roman"/>
              </a:rPr>
              <a:t>maps</a:t>
            </a:r>
            <a:r>
              <a:rPr lang="sk-SK" sz="1400" i="1" dirty="0" smtClean="0">
                <a:solidFill>
                  <a:schemeClr val="dk1"/>
                </a:solidFill>
                <a:latin typeface="Arial"/>
                <a:ea typeface="Times New Roman"/>
              </a:rPr>
              <a:t> </a:t>
            </a:r>
            <a:r>
              <a:rPr lang="sk-SK" sz="1400" i="1" dirty="0" err="1" smtClean="0">
                <a:solidFill>
                  <a:schemeClr val="dk1"/>
                </a:solidFill>
                <a:latin typeface="Arial"/>
                <a:ea typeface="Times New Roman"/>
              </a:rPr>
              <a:t>etc</a:t>
            </a:r>
            <a:r>
              <a:rPr lang="sk-SK" sz="1400" i="1" dirty="0" smtClean="0">
                <a:solidFill>
                  <a:schemeClr val="dk1"/>
                </a:solidFill>
                <a:latin typeface="Arial"/>
                <a:ea typeface="Times New Roman"/>
              </a:rPr>
              <a:t>., as </a:t>
            </a:r>
            <a:r>
              <a:rPr lang="en-US" sz="1400" i="1" dirty="0" smtClean="0">
                <a:solidFill>
                  <a:schemeClr val="dk1"/>
                </a:solidFill>
                <a:latin typeface="Arial"/>
                <a:ea typeface="Times New Roman"/>
              </a:rPr>
              <a:t>a </a:t>
            </a:r>
            <a:r>
              <a:rPr lang="en-US" sz="1400" i="1" dirty="0">
                <a:solidFill>
                  <a:schemeClr val="dk1"/>
                </a:solidFill>
                <a:latin typeface="Arial"/>
                <a:ea typeface="Times New Roman"/>
              </a:rPr>
              <a:t>preventive tool for risk mitigation in the extreme environment of high mountains.</a:t>
            </a:r>
            <a:endParaRPr lang="sk-SK" sz="1400" i="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BlokTextu 1"/>
          <p:cNvSpPr/>
          <p:nvPr/>
        </p:nvSpPr>
        <p:spPr>
          <a:xfrm>
            <a:off x="2949120" y="851400"/>
            <a:ext cx="6085080" cy="52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2800" b="1" u="none" strike="noStrike" dirty="0">
                <a:solidFill>
                  <a:schemeClr val="dk1"/>
                </a:solidFill>
                <a:effectLst/>
                <a:uFillTx/>
                <a:latin typeface="Berlin Sans FB Demi"/>
              </a:rPr>
              <a:t>THANK YOU FOR YOUR ATTENTION</a:t>
            </a:r>
            <a:endParaRPr lang="sk-SK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8" name="Obdĺžnik 2"/>
          <p:cNvSpPr/>
          <p:nvPr/>
        </p:nvSpPr>
        <p:spPr>
          <a:xfrm>
            <a:off x="0" y="5947200"/>
            <a:ext cx="12191760" cy="58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Aft>
                <a:spcPts val="799"/>
              </a:spcAft>
            </a:pPr>
            <a:r>
              <a:rPr lang="sk-SK" sz="1600" b="1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Supported by the Project - VEGA-1/0504/25 Classification of archetypes of the Slovak landscape in the context of socio-economic changes and current climate developments</a:t>
            </a:r>
            <a:endParaRPr lang="sk-SK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69" name="Obrázok 3"/>
          <p:cNvPicPr/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1877400"/>
            <a:ext cx="12191760" cy="30438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lokTextu 2"/>
          <p:cNvSpPr/>
          <p:nvPr/>
        </p:nvSpPr>
        <p:spPr>
          <a:xfrm>
            <a:off x="360000" y="360000"/>
            <a:ext cx="11160000" cy="10757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1600" b="1" u="none" strike="noStrike" dirty="0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Introduction</a:t>
            </a:r>
            <a:endParaRPr lang="sk-SK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lang="sk-SK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lang="en-US" sz="1600" b="0" u="none" strike="noStrike" dirty="0">
                <a:solidFill>
                  <a:schemeClr val="dk1"/>
                </a:solidFill>
                <a:effectLst/>
                <a:uFillTx/>
                <a:latin typeface="Calibri"/>
                <a:ea typeface="Times New Roman"/>
              </a:rPr>
              <a:t>At the beginning, it should be said that under the term </a:t>
            </a:r>
            <a:r>
              <a:rPr lang="en-US" sz="1600" b="1" u="none" strike="noStrike" dirty="0">
                <a:solidFill>
                  <a:schemeClr val="dk1"/>
                </a:solidFill>
                <a:effectLst/>
                <a:uFillTx/>
                <a:latin typeface="Calibri"/>
                <a:ea typeface="Times New Roman"/>
              </a:rPr>
              <a:t>"significant tourist trails" </a:t>
            </a:r>
            <a:r>
              <a:rPr lang="en-US" sz="1600" b="0" u="none" strike="noStrike" dirty="0">
                <a:solidFill>
                  <a:schemeClr val="dk1"/>
                </a:solidFill>
                <a:effectLst/>
                <a:uFillTx/>
                <a:latin typeface="Calibri"/>
                <a:ea typeface="Times New Roman"/>
              </a:rPr>
              <a:t>includes trails open year-round, trails that lead to tourist huts</a:t>
            </a:r>
            <a:r>
              <a:rPr lang="sk-SK" sz="1600" b="0" u="none" strike="noStrike" dirty="0">
                <a:solidFill>
                  <a:schemeClr val="dk1"/>
                </a:solidFill>
                <a:effectLst/>
                <a:uFillTx/>
                <a:latin typeface="Calibri"/>
                <a:ea typeface="Times New Roman"/>
              </a:rPr>
              <a:t> </a:t>
            </a:r>
            <a:r>
              <a:rPr lang="sk-SK" sz="16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  <a:ea typeface="Times New Roman"/>
              </a:rPr>
              <a:t>(</a:t>
            </a:r>
            <a:r>
              <a:rPr lang="en-US" sz="16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  <a:ea typeface="Times New Roman"/>
              </a:rPr>
              <a:t>cottages</a:t>
            </a:r>
            <a:r>
              <a:rPr lang="sk-SK" sz="16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  <a:ea typeface="Times New Roman"/>
              </a:rPr>
              <a:t>)</a:t>
            </a:r>
            <a:r>
              <a:rPr lang="en-US" sz="1600" b="0" u="none" strike="noStrike" dirty="0">
                <a:solidFill>
                  <a:schemeClr val="dk1"/>
                </a:solidFill>
                <a:effectLst/>
                <a:uFillTx/>
                <a:latin typeface="Calibri"/>
                <a:ea typeface="Times New Roman"/>
              </a:rPr>
              <a:t>, and </a:t>
            </a:r>
            <a:r>
              <a:rPr lang="sk-SK" sz="1600" b="0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  <a:ea typeface="Times New Roman"/>
              </a:rPr>
              <a:t>those</a:t>
            </a:r>
            <a:r>
              <a:rPr lang="en-US" sz="16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  <a:ea typeface="Times New Roman"/>
              </a:rPr>
              <a:t> represent</a:t>
            </a:r>
            <a:r>
              <a:rPr lang="sk-SK" sz="16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  <a:ea typeface="Times New Roman"/>
              </a:rPr>
              <a:t> </a:t>
            </a:r>
            <a:r>
              <a:rPr lang="sk-SK" sz="16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  <a:ea typeface="Times New Roman"/>
              </a:rPr>
              <a:t>entry</a:t>
            </a:r>
            <a:r>
              <a:rPr lang="sk-SK" sz="1600" b="0" u="none" strike="noStrike" dirty="0">
                <a:solidFill>
                  <a:schemeClr val="dk1"/>
                </a:solidFill>
                <a:effectLst/>
                <a:uFillTx/>
                <a:latin typeface="Calibri"/>
                <a:ea typeface="Times New Roman"/>
              </a:rPr>
              <a:t> </a:t>
            </a:r>
            <a:r>
              <a:rPr lang="sk-SK" sz="16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  <a:ea typeface="Times New Roman"/>
              </a:rPr>
              <a:t>routes</a:t>
            </a:r>
            <a:r>
              <a:rPr lang="sk-SK" sz="1600" b="0" u="none" strike="noStrike" dirty="0">
                <a:solidFill>
                  <a:schemeClr val="dk1"/>
                </a:solidFill>
                <a:effectLst/>
                <a:uFillTx/>
                <a:latin typeface="Calibri"/>
                <a:ea typeface="Times New Roman"/>
              </a:rPr>
              <a:t> to </a:t>
            </a:r>
            <a:r>
              <a:rPr lang="sk-SK" sz="16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  <a:ea typeface="Times New Roman"/>
              </a:rPr>
              <a:t>other</a:t>
            </a:r>
            <a:r>
              <a:rPr lang="en-US" sz="1600" b="0" u="none" strike="noStrike" dirty="0">
                <a:solidFill>
                  <a:schemeClr val="dk1"/>
                </a:solidFill>
                <a:effectLst/>
                <a:uFillTx/>
                <a:latin typeface="Calibri"/>
                <a:ea typeface="Times New Roman"/>
              </a:rPr>
              <a:t> </a:t>
            </a:r>
            <a:r>
              <a:rPr lang="sk-SK" sz="16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  <a:ea typeface="Times New Roman"/>
              </a:rPr>
              <a:t>important</a:t>
            </a:r>
            <a:r>
              <a:rPr lang="sk-SK" sz="1600" b="0" u="none" strike="noStrike" dirty="0">
                <a:solidFill>
                  <a:schemeClr val="dk1"/>
                </a:solidFill>
                <a:effectLst/>
                <a:uFillTx/>
                <a:latin typeface="Calibri"/>
                <a:ea typeface="Times New Roman"/>
              </a:rPr>
              <a:t> </a:t>
            </a:r>
            <a:r>
              <a:rPr lang="sk-SK" sz="16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  <a:ea typeface="Times New Roman"/>
              </a:rPr>
              <a:t>trails</a:t>
            </a:r>
            <a:r>
              <a:rPr lang="en-US" sz="1600" b="0" u="none" strike="noStrike" dirty="0">
                <a:solidFill>
                  <a:schemeClr val="dk1"/>
                </a:solidFill>
                <a:effectLst/>
                <a:uFillTx/>
                <a:latin typeface="Calibri"/>
                <a:ea typeface="Times New Roman"/>
              </a:rPr>
              <a:t>.</a:t>
            </a:r>
            <a:endParaRPr lang="sk-SK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" name="Rectangle 5"/>
          <p:cNvSpPr/>
          <p:nvPr/>
        </p:nvSpPr>
        <p:spPr>
          <a:xfrm>
            <a:off x="152280" y="152280"/>
            <a:ext cx="12191760" cy="3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tIns="-45000" bIns="-45000" numCol="1" spcCol="0" anchor="ctr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sz="1800"/>
              <a:t/>
            </a:r>
            <a:br>
              <a:rPr sz="1800"/>
            </a:br>
            <a:endParaRPr lang="sk-SK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sk-SK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8" name="Obrázok 67"/>
          <p:cNvPicPr/>
          <p:nvPr/>
        </p:nvPicPr>
        <p:blipFill>
          <a:blip r:embed="rId2"/>
          <a:stretch/>
        </p:blipFill>
        <p:spPr>
          <a:xfrm>
            <a:off x="2020687" y="5015133"/>
            <a:ext cx="8079579" cy="1504486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438" y="1435764"/>
            <a:ext cx="8460079" cy="34148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Obrázok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712743" y="104511"/>
            <a:ext cx="4386960" cy="6604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0" name="BlokTextu 2"/>
          <p:cNvSpPr/>
          <p:nvPr/>
        </p:nvSpPr>
        <p:spPr>
          <a:xfrm>
            <a:off x="4865040" y="1456200"/>
            <a:ext cx="2671200" cy="418430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Intensive cumulative effects, </a:t>
            </a:r>
            <a:r>
              <a:rPr lang="en-US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nivation</a:t>
            </a: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, deflation and fluvial erosion in the ends of the gullies – source zones of avalanches and debris flows on the distribution ridge between </a:t>
            </a:r>
            <a:r>
              <a:rPr lang="en-US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Jalovecká</a:t>
            </a: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valley</a:t>
            </a: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(left side) and </a:t>
            </a:r>
            <a:r>
              <a:rPr lang="en-US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Roháčska</a:t>
            </a: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valley</a:t>
            </a: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(right side). Route of a significant tourist trail at the start of the crossing of the Western </a:t>
            </a:r>
            <a:r>
              <a:rPr lang="en-US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Tatras</a:t>
            </a: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ridge from the Liptov and </a:t>
            </a:r>
            <a:r>
              <a:rPr lang="en-US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Orava</a:t>
            </a: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regions. The geological bedrock consists of </a:t>
            </a:r>
            <a:r>
              <a:rPr lang="en-US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granitoid</a:t>
            </a: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rocks, often disturbed by tectonic faults, </a:t>
            </a:r>
            <a:r>
              <a:rPr lang="en-US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mylonite</a:t>
            </a: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zones, but also gravitational faults of the rock massif. </a:t>
            </a:r>
            <a:r>
              <a:rPr lang="en-US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Brestová</a:t>
            </a: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(1902 m </a:t>
            </a:r>
            <a:r>
              <a:rPr lang="sk-SK" sz="1400" b="0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a.s.l</a:t>
            </a:r>
            <a:r>
              <a:rPr lang="sk-SK" sz="14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.</a:t>
            </a:r>
            <a:r>
              <a:rPr lang="en-US" sz="14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, </a:t>
            </a: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saddle 1870 m alt., </a:t>
            </a:r>
            <a:r>
              <a:rPr lang="en-US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Salatín</a:t>
            </a: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(2048 m alt.)</a:t>
            </a:r>
            <a:endParaRPr lang="sk-SK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1" name="BlokTextu 5"/>
          <p:cNvSpPr/>
          <p:nvPr/>
        </p:nvSpPr>
        <p:spPr>
          <a:xfrm>
            <a:off x="1456677" y="712980"/>
            <a:ext cx="6224760" cy="52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1400" b="0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Ends</a:t>
            </a:r>
            <a:r>
              <a:rPr lang="sk-SK" sz="14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of </a:t>
            </a:r>
            <a:r>
              <a:rPr lang="sk-SK" sz="1400" b="1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Roháčska</a:t>
            </a:r>
            <a:r>
              <a:rPr lang="sk-SK" sz="14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(RV) </a:t>
            </a:r>
            <a:r>
              <a:rPr lang="sk-SK" sz="14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and</a:t>
            </a:r>
            <a:r>
              <a:rPr lang="sk-SK" sz="1400" b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1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Jalovecká</a:t>
            </a:r>
            <a:r>
              <a:rPr lang="sk-SK" sz="14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1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valleys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– </a:t>
            </a: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permanently influenced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by the cumulative effects of gravitational,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water</a:t>
            </a: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-gravitational and nival processes.</a:t>
            </a:r>
            <a:endParaRPr lang="sk-SK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" name="Obdĺžnik 6"/>
          <p:cNvSpPr/>
          <p:nvPr/>
        </p:nvSpPr>
        <p:spPr>
          <a:xfrm>
            <a:off x="4191175" y="6115534"/>
            <a:ext cx="3345065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In </a:t>
            </a:r>
            <a:r>
              <a:rPr lang="sk-SK" sz="1200" b="1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February</a:t>
            </a:r>
            <a:r>
              <a:rPr lang="sk-SK" sz="12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2009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,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an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avalanche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killed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a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Polish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tourist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. </a:t>
            </a:r>
            <a:r>
              <a:rPr lang="sk-SK" sz="1200" b="0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The</a:t>
            </a:r>
            <a:r>
              <a:rPr lang="sk-SK" sz="12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snow</a:t>
            </a:r>
            <a:r>
              <a:rPr lang="sk-SK" sz="12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mass</a:t>
            </a:r>
            <a:r>
              <a:rPr lang="sk-SK" sz="12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descended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down</a:t>
            </a:r>
            <a:r>
              <a:rPr lang="sk-SK" sz="12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to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the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Roháčska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Valley to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one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of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the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Roháčske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lakes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.</a:t>
            </a:r>
            <a:endParaRPr lang="sk-SK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" name="BlokTextu 7"/>
          <p:cNvSpPr/>
          <p:nvPr/>
        </p:nvSpPr>
        <p:spPr>
          <a:xfrm>
            <a:off x="250338" y="198042"/>
            <a:ext cx="2445454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24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WESTERN TATRAS</a:t>
            </a:r>
            <a:endParaRPr lang="sk-SK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4" name="Obrázok 8"/>
          <p:cNvPicPr/>
          <p:nvPr/>
        </p:nvPicPr>
        <p:blipFill>
          <a:blip r:embed="rId3"/>
          <a:stretch/>
        </p:blipFill>
        <p:spPr>
          <a:xfrm>
            <a:off x="180000" y="1456200"/>
            <a:ext cx="4602960" cy="4595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5" name="Obdĺžnik 15"/>
          <p:cNvSpPr/>
          <p:nvPr/>
        </p:nvSpPr>
        <p:spPr>
          <a:xfrm rot="19874400">
            <a:off x="7664760" y="2791080"/>
            <a:ext cx="1709640" cy="36900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Jalovecká </a:t>
            </a:r>
            <a:r>
              <a:rPr lang="sk-SK" sz="18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valley </a:t>
            </a:r>
            <a:endParaRPr lang="sk-SK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6" name="Obdĺžnik 16"/>
          <p:cNvSpPr/>
          <p:nvPr/>
        </p:nvSpPr>
        <p:spPr>
          <a:xfrm rot="1996200">
            <a:off x="10082160" y="2022120"/>
            <a:ext cx="1698480" cy="36900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 dirty="0" err="1">
                <a:solidFill>
                  <a:schemeClr val="lt1"/>
                </a:solidFill>
                <a:effectLst/>
                <a:uFillTx/>
                <a:latin typeface="Calibri"/>
              </a:rPr>
              <a:t>Roháčsk</a:t>
            </a:r>
            <a:r>
              <a:rPr lang="sk-SK" sz="1800" b="0" u="none" strike="noStrike" dirty="0">
                <a:solidFill>
                  <a:schemeClr val="lt1"/>
                </a:solidFill>
                <a:effectLst/>
                <a:uFillTx/>
                <a:latin typeface="Calibri"/>
              </a:rPr>
              <a:t>a</a:t>
            </a:r>
            <a:r>
              <a:rPr lang="en-US" sz="1800" b="0" u="none" strike="noStrike" dirty="0">
                <a:solidFill>
                  <a:schemeClr val="lt1"/>
                </a:solidFill>
                <a:effectLst/>
                <a:uFillTx/>
                <a:latin typeface="Calibri"/>
              </a:rPr>
              <a:t> </a:t>
            </a:r>
            <a:r>
              <a:rPr lang="sk-SK" sz="1800" b="0" u="none" strike="noStrike" dirty="0" err="1">
                <a:solidFill>
                  <a:schemeClr val="lt1"/>
                </a:solidFill>
                <a:effectLst/>
                <a:uFillTx/>
                <a:latin typeface="Calibri"/>
              </a:rPr>
              <a:t>valley</a:t>
            </a:r>
            <a:r>
              <a:rPr lang="en-US" sz="1800" b="0" u="none" strike="noStrike" dirty="0">
                <a:solidFill>
                  <a:schemeClr val="lt1"/>
                </a:solidFill>
                <a:effectLst/>
                <a:uFillTx/>
                <a:latin typeface="Calibri"/>
              </a:rPr>
              <a:t> </a:t>
            </a:r>
            <a:endParaRPr lang="sk-SK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7" name="Ovál 17"/>
          <p:cNvSpPr/>
          <p:nvPr/>
        </p:nvSpPr>
        <p:spPr>
          <a:xfrm>
            <a:off x="2484720" y="2272320"/>
            <a:ext cx="1100880" cy="834480"/>
          </a:xfrm>
          <a:prstGeom prst="ellipse">
            <a:avLst/>
          </a:prstGeom>
          <a:noFill/>
          <a:ln w="19050">
            <a:solidFill>
              <a:srgbClr val="000000"/>
            </a:solidFill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sk-SK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78" name="Ovál 18"/>
          <p:cNvSpPr/>
          <p:nvPr/>
        </p:nvSpPr>
        <p:spPr>
          <a:xfrm>
            <a:off x="1393200" y="3827880"/>
            <a:ext cx="339840" cy="308880"/>
          </a:xfrm>
          <a:prstGeom prst="ellipse">
            <a:avLst/>
          </a:prstGeom>
          <a:noFill/>
          <a:ln w="19050">
            <a:solidFill>
              <a:srgbClr val="000000"/>
            </a:solidFill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sk-SK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79" name="Ovál 19"/>
          <p:cNvSpPr/>
          <p:nvPr/>
        </p:nvSpPr>
        <p:spPr>
          <a:xfrm>
            <a:off x="1396440" y="4397040"/>
            <a:ext cx="253800" cy="239760"/>
          </a:xfrm>
          <a:prstGeom prst="ellipse">
            <a:avLst/>
          </a:prstGeom>
          <a:noFill/>
          <a:ln w="19050">
            <a:solidFill>
              <a:srgbClr val="000000"/>
            </a:solidFill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sk-SK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3" name="Obdĺžnik 16"/>
          <p:cNvSpPr/>
          <p:nvPr/>
        </p:nvSpPr>
        <p:spPr>
          <a:xfrm>
            <a:off x="8673046" y="198042"/>
            <a:ext cx="1752829" cy="306323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1400" dirty="0" smtClean="0">
                <a:latin typeface="Calibri"/>
              </a:rPr>
              <a:t>Brestová (1902 m </a:t>
            </a:r>
            <a:r>
              <a:rPr lang="sk-SK" sz="1400" dirty="0" err="1" smtClean="0">
                <a:latin typeface="Calibri"/>
              </a:rPr>
              <a:t>asl</a:t>
            </a:r>
            <a:r>
              <a:rPr lang="sk-SK" sz="1400" dirty="0" smtClean="0">
                <a:latin typeface="Calibri"/>
              </a:rPr>
              <a:t>)</a:t>
            </a:r>
            <a:endParaRPr lang="sk-SK" sz="1400" b="0" u="none" strike="noStrike" dirty="0">
              <a:effectLst/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BlokTextu 3"/>
          <p:cNvSpPr/>
          <p:nvPr/>
        </p:nvSpPr>
        <p:spPr>
          <a:xfrm>
            <a:off x="7962480" y="3228840"/>
            <a:ext cx="4176720" cy="32917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en-US" sz="16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One of the most dangerous valleys during winter is </a:t>
            </a:r>
            <a:r>
              <a:rPr lang="en-US" sz="1600" b="1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Žiarska</a:t>
            </a:r>
            <a:r>
              <a:rPr lang="en-US" sz="16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600" b="1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valley</a:t>
            </a:r>
            <a:r>
              <a:rPr lang="en-US" sz="16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. The </a:t>
            </a:r>
            <a:r>
              <a:rPr lang="sk-SK" sz="1600" b="1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trail</a:t>
            </a:r>
            <a:r>
              <a:rPr lang="sk-SK" sz="1600" b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to </a:t>
            </a:r>
            <a:r>
              <a:rPr lang="sk-SK" sz="1600" b="1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the</a:t>
            </a:r>
            <a:r>
              <a:rPr lang="sk-SK" sz="1600" b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en-US" sz="1600" b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tourist </a:t>
            </a:r>
            <a:r>
              <a:rPr lang="en-US" sz="16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hut is accessible and open all year round</a:t>
            </a:r>
            <a:r>
              <a:rPr lang="sk-SK" sz="16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en-US" sz="16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(closed </a:t>
            </a:r>
            <a:r>
              <a:rPr lang="sk-SK" sz="1600" b="1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if</a:t>
            </a:r>
            <a:r>
              <a:rPr lang="en-US" sz="1600" b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en-US" sz="16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avalanche danger </a:t>
            </a:r>
            <a:r>
              <a:rPr lang="sk-SK" sz="1600" b="1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is</a:t>
            </a:r>
            <a:r>
              <a:rPr lang="sk-SK" sz="1600" b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at level</a:t>
            </a:r>
            <a:r>
              <a:rPr lang="en-US" sz="1600" b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4</a:t>
            </a:r>
            <a:r>
              <a:rPr lang="sk-SK" sz="1600" b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and </a:t>
            </a:r>
            <a:r>
              <a:rPr lang="sk-SK" sz="1600" b="1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higher</a:t>
            </a:r>
            <a:r>
              <a:rPr lang="en-US" sz="1600" b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).</a:t>
            </a:r>
            <a:endParaRPr lang="sk-SK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lang="sk-SK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lang="en-US" sz="1600" b="1" i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April 3-4, </a:t>
            </a:r>
            <a:r>
              <a:rPr lang="en-US" sz="1600" b="1" i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2005</a:t>
            </a:r>
            <a:endParaRPr lang="sk-SK" sz="1600" b="0" i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lang="en-US" sz="1600" b="1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Žiarsk</a:t>
            </a:r>
            <a:r>
              <a:rPr lang="sk-SK" sz="16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a</a:t>
            </a:r>
            <a:r>
              <a:rPr lang="en-US" sz="16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600" b="1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valley</a:t>
            </a:r>
            <a:r>
              <a:rPr lang="sk-SK" sz="16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en-US" sz="16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– </a:t>
            </a:r>
            <a:r>
              <a:rPr lang="sk-SK" sz="1600" b="1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wet</a:t>
            </a:r>
            <a:r>
              <a:rPr lang="sk-SK" sz="1600" b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600" b="1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snow</a:t>
            </a:r>
            <a:r>
              <a:rPr lang="en-US" sz="1600" b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en-US" sz="16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avalanches immediately threatened the access road, hiking trail and the Mountain Rescue Service hut, resulting in the injury of a skier who was pushed into the area of ​​the HZS building by the snow mass.</a:t>
            </a:r>
            <a:endParaRPr lang="sk-SK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1" name="Obrázok 4"/>
          <p:cNvPicPr/>
          <p:nvPr/>
        </p:nvPicPr>
        <p:blipFill>
          <a:blip r:embed="rId2"/>
          <a:stretch/>
        </p:blipFill>
        <p:spPr>
          <a:xfrm>
            <a:off x="2678040" y="0"/>
            <a:ext cx="5231880" cy="6876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2" name="Obrázok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909920" y="0"/>
            <a:ext cx="4281480" cy="321120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</p:pic>
      <p:pic>
        <p:nvPicPr>
          <p:cNvPr id="83" name="Obrázok 1"/>
          <p:cNvPicPr/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6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4042800" cy="303192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85" name="Rovná spojovacia šípka 9"/>
          <p:cNvCxnSpPr/>
          <p:nvPr/>
        </p:nvCxnSpPr>
        <p:spPr>
          <a:xfrm>
            <a:off x="2509920" y="1119600"/>
            <a:ext cx="3124191" cy="896760"/>
          </a:xfrm>
          <a:prstGeom prst="straightConnector1">
            <a:avLst/>
          </a:prstGeom>
          <a:ln>
            <a:solidFill>
              <a:srgbClr val="FF0000"/>
            </a:solidFill>
            <a:tailEnd type="triangle" w="med" len="med"/>
          </a:ln>
        </p:spPr>
      </p:cxnSp>
      <p:sp>
        <p:nvSpPr>
          <p:cNvPr id="86" name="BlokTextu 5"/>
          <p:cNvSpPr/>
          <p:nvPr/>
        </p:nvSpPr>
        <p:spPr>
          <a:xfrm>
            <a:off x="252720" y="4537135"/>
            <a:ext cx="2050200" cy="10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16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AVALANCHE HAZARD</a:t>
            </a:r>
            <a:endParaRPr lang="sk-SK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avalanches with a high frequency of occurrence</a:t>
            </a:r>
            <a:endParaRPr lang="sk-SK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7" name="Obdĺžnik 7"/>
          <p:cNvSpPr/>
          <p:nvPr/>
        </p:nvSpPr>
        <p:spPr>
          <a:xfrm>
            <a:off x="474213" y="3529439"/>
            <a:ext cx="2099334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20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Žiarska </a:t>
            </a:r>
            <a:r>
              <a:rPr lang="sk-SK" sz="2000" b="1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valley</a:t>
            </a:r>
            <a:r>
              <a:rPr lang="sk-SK" sz="2000" b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(ZV)</a:t>
            </a:r>
            <a:endParaRPr lang="sk-SK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10" name="Rovná spojovacia šípka 9"/>
          <p:cNvCxnSpPr/>
          <p:nvPr/>
        </p:nvCxnSpPr>
        <p:spPr>
          <a:xfrm flipH="1">
            <a:off x="5985360" y="1638886"/>
            <a:ext cx="2912456" cy="377474"/>
          </a:xfrm>
          <a:prstGeom prst="straightConnector1">
            <a:avLst/>
          </a:prstGeom>
          <a:ln>
            <a:solidFill>
              <a:srgbClr val="FF0000"/>
            </a:solidFill>
            <a:tailEnd type="triangle" w="med" len="med"/>
          </a:ln>
        </p:spPr>
      </p:cxnSp>
      <p:sp>
        <p:nvSpPr>
          <p:cNvPr id="6" name="BlokTextu 5"/>
          <p:cNvSpPr txBox="1"/>
          <p:nvPr/>
        </p:nvSpPr>
        <p:spPr>
          <a:xfrm>
            <a:off x="5479366" y="2933114"/>
            <a:ext cx="907366" cy="372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00FF"/>
                </a:solidFill>
              </a:rPr>
              <a:t>ZV</a:t>
            </a:r>
            <a:endParaRPr lang="sk-SK" b="1" dirty="0">
              <a:solidFill>
                <a:srgbClr val="FF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BlokTextu 1"/>
          <p:cNvSpPr/>
          <p:nvPr/>
        </p:nvSpPr>
        <p:spPr>
          <a:xfrm>
            <a:off x="189762" y="174683"/>
            <a:ext cx="519185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March 25, 2009 – </a:t>
            </a: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Fall of a century-old avalanche in the </a:t>
            </a:r>
            <a:r>
              <a:rPr lang="en-US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Žiarska</a:t>
            </a: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dolina </a:t>
            </a: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Valley – thickness of the deposit approximately 20 to 30 m. Damage to the energy infrastructure of the chalet and the SLP weather station.</a:t>
            </a:r>
            <a:endParaRPr lang="sk-SK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9" name="Obrázok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6705"/>
          <a:stretch/>
        </p:blipFill>
        <p:spPr>
          <a:xfrm>
            <a:off x="912411" y="979127"/>
            <a:ext cx="3179057" cy="1986062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0" name="Obrázo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4212" y="3277091"/>
            <a:ext cx="1735200" cy="3443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1" name="Obdĺžnik 6"/>
          <p:cNvSpPr/>
          <p:nvPr/>
        </p:nvSpPr>
        <p:spPr>
          <a:xfrm>
            <a:off x="340860" y="4507966"/>
            <a:ext cx="216108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en-US" sz="1600" dirty="0" smtClean="0"/>
              <a:t>An avalanche broke out from under </a:t>
            </a:r>
            <a:r>
              <a:rPr lang="en-US" sz="1600" dirty="0" err="1" smtClean="0"/>
              <a:t>Príslop</a:t>
            </a:r>
            <a:r>
              <a:rPr lang="sk-SK" sz="1600" dirty="0" smtClean="0"/>
              <a:t> </a:t>
            </a:r>
            <a:r>
              <a:rPr lang="sk-SK" sz="1600" dirty="0" err="1" smtClean="0"/>
              <a:t>mt</a:t>
            </a:r>
            <a:r>
              <a:rPr lang="sk-SK" sz="1600" dirty="0" smtClean="0"/>
              <a:t>.</a:t>
            </a:r>
            <a:r>
              <a:rPr lang="en-US" sz="1600" dirty="0" smtClean="0"/>
              <a:t> </a:t>
            </a:r>
            <a:r>
              <a:rPr lang="sk-SK" sz="1600" b="0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According</a:t>
            </a:r>
            <a:r>
              <a:rPr lang="sk-SK" sz="16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6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to </a:t>
            </a:r>
            <a:r>
              <a:rPr lang="sk-SK" sz="16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mountain</a:t>
            </a:r>
            <a:r>
              <a:rPr lang="sk-SK" sz="16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6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rescuers</a:t>
            </a:r>
            <a:r>
              <a:rPr lang="sk-SK" sz="16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, </a:t>
            </a:r>
            <a:r>
              <a:rPr lang="sk-SK" sz="16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it</a:t>
            </a:r>
            <a:r>
              <a:rPr lang="sk-SK" sz="16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hit </a:t>
            </a:r>
            <a:r>
              <a:rPr lang="sk-SK" sz="16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the</a:t>
            </a:r>
            <a:r>
              <a:rPr lang="sk-SK" sz="16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6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access</a:t>
            </a:r>
            <a:r>
              <a:rPr lang="sk-SK" sz="16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6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road</a:t>
            </a:r>
            <a:r>
              <a:rPr lang="sk-SK" sz="16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to Žiarska </a:t>
            </a:r>
            <a:r>
              <a:rPr lang="sk-SK" sz="16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chata and </a:t>
            </a:r>
            <a:r>
              <a:rPr lang="sk-SK" sz="1600" b="0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formed</a:t>
            </a:r>
            <a:r>
              <a:rPr lang="sk-SK" sz="16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a 3m </a:t>
            </a:r>
            <a:r>
              <a:rPr lang="sk-SK" sz="1600" b="0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high</a:t>
            </a:r>
            <a:r>
              <a:rPr lang="sk-SK" sz="16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6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deposit</a:t>
            </a:r>
            <a:r>
              <a:rPr lang="sk-SK" sz="16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.</a:t>
            </a:r>
            <a:endParaRPr lang="sk-SK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2" name="Obdĺžnik 7"/>
          <p:cNvSpPr/>
          <p:nvPr/>
        </p:nvSpPr>
        <p:spPr>
          <a:xfrm>
            <a:off x="643131" y="3313428"/>
            <a:ext cx="2161081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14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17.4.2023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(</a:t>
            </a:r>
            <a:r>
              <a:rPr lang="sk-SK" sz="1400" b="0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afternoon</a:t>
            </a:r>
            <a:r>
              <a:rPr lang="sk-SK" sz="14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) </a:t>
            </a:r>
            <a:r>
              <a:rPr lang="sk-SK" sz="1400" b="0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Full</a:t>
            </a:r>
            <a:r>
              <a:rPr lang="sk-SK" sz="14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depth</a:t>
            </a:r>
            <a:r>
              <a:rPr lang="sk-SK" sz="14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avalanche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in Žiarska dolina </a:t>
            </a:r>
            <a:r>
              <a:rPr lang="sk-SK" sz="1400" b="0" i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(</a:t>
            </a:r>
            <a:r>
              <a:rPr lang="sk-SK" sz="1400" b="0" i="1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Photo</a:t>
            </a:r>
            <a:r>
              <a:rPr lang="sk-SK" sz="1400" b="0" i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: HZS)</a:t>
            </a:r>
            <a:endParaRPr lang="sk-SK" sz="1400" b="0" i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3" name="Obdĺžnik 8"/>
          <p:cNvSpPr/>
          <p:nvPr/>
        </p:nvSpPr>
        <p:spPr>
          <a:xfrm>
            <a:off x="5381611" y="891871"/>
            <a:ext cx="6673707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1400" b="1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February</a:t>
            </a:r>
            <a:r>
              <a:rPr lang="sk-SK" sz="14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24, 2026,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spontaneous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, </a:t>
            </a:r>
            <a:r>
              <a:rPr lang="sk-SK" sz="1400" b="0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full</a:t>
            </a:r>
            <a:r>
              <a:rPr lang="sk-SK" sz="14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depth</a:t>
            </a:r>
            <a:r>
              <a:rPr lang="sk-SK" sz="14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avalanche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from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Príslop, Žiarska dolina. </a:t>
            </a:r>
            <a:r>
              <a:rPr lang="sk-SK" sz="1400" b="0" i="1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Source</a:t>
            </a:r>
            <a:r>
              <a:rPr lang="sk-SK" sz="1400" b="0" i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: HZS</a:t>
            </a:r>
            <a:endParaRPr lang="sk-SK" sz="1400" b="0" i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4" name="Obrázok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080192" y="1425240"/>
            <a:ext cx="2975127" cy="4462089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5" name="Obrázok 10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9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468057" y="1413637"/>
            <a:ext cx="3342278" cy="4462089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Obrázok 1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7600" y="0"/>
            <a:ext cx="5024160" cy="3635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7" name="BlokTextu 1"/>
          <p:cNvSpPr/>
          <p:nvPr/>
        </p:nvSpPr>
        <p:spPr>
          <a:xfrm>
            <a:off x="38866" y="102475"/>
            <a:ext cx="6691694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16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Hiking</a:t>
            </a:r>
            <a:r>
              <a:rPr lang="sk-SK" sz="16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6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trail</a:t>
            </a:r>
            <a:r>
              <a:rPr lang="sk-SK" sz="16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6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from</a:t>
            </a:r>
            <a:r>
              <a:rPr lang="sk-SK" sz="16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6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Štrbské pleso </a:t>
            </a:r>
            <a:r>
              <a:rPr lang="sk-SK" sz="1600" b="1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lake</a:t>
            </a:r>
            <a:r>
              <a:rPr lang="sk-SK" sz="16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6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to </a:t>
            </a:r>
            <a:r>
              <a:rPr lang="sk-SK" sz="16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Popradské pleso </a:t>
            </a:r>
            <a:r>
              <a:rPr lang="sk-SK" sz="1600" b="1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lake</a:t>
            </a:r>
            <a:r>
              <a:rPr lang="sk-SK" sz="1600" b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6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6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rockfalls and </a:t>
            </a:r>
            <a:r>
              <a:rPr lang="sk-SK" sz="16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avalanches</a:t>
            </a:r>
            <a:r>
              <a:rPr lang="sk-SK" sz="16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endParaRPr lang="sk-SK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8" name="Obdĺžnik 3"/>
          <p:cNvSpPr/>
          <p:nvPr/>
        </p:nvSpPr>
        <p:spPr>
          <a:xfrm>
            <a:off x="0" y="6119280"/>
            <a:ext cx="3951000" cy="73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Rockfall of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granodiorite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of new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blocks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above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the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hiking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trail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between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Štrbské and Popradské pleso. </a:t>
            </a:r>
            <a:r>
              <a:rPr lang="sk-SK" sz="1400" b="0" i="1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Photo</a:t>
            </a:r>
            <a:r>
              <a:rPr lang="sk-SK" sz="1400" b="0" i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: J. </a:t>
            </a:r>
            <a:r>
              <a:rPr lang="sk-SK" sz="1400" b="0" i="1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Hreško</a:t>
            </a:r>
            <a:r>
              <a:rPr lang="sk-SK" sz="1400" b="0" i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, 20. 6. 2018</a:t>
            </a:r>
            <a:endParaRPr lang="sk-SK" sz="1400" b="0" i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9" name="Obrázok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4480" y="3567960"/>
            <a:ext cx="3401280" cy="2550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0" name="Obrázok 2" descr="K:\FOTO\2018\FOTO.2018\19.-20.6.2018.Tatry.Tereny\20180620_101704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4480" y="671040"/>
            <a:ext cx="3401280" cy="2805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1" name="Obrázok 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618240" y="3720600"/>
            <a:ext cx="5573520" cy="3137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2" name="BlokTextu 7"/>
          <p:cNvSpPr/>
          <p:nvPr/>
        </p:nvSpPr>
        <p:spPr>
          <a:xfrm>
            <a:off x="4314004" y="5381710"/>
            <a:ext cx="2376471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22.2.2026 –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Active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avalanche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chute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under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Malá Bašta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peak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(2228 m alt.) </a:t>
            </a:r>
            <a:r>
              <a:rPr lang="sk-SK" sz="1400" b="0" i="1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Source</a:t>
            </a:r>
            <a:r>
              <a:rPr lang="sk-SK" sz="1400" b="0" i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: </a:t>
            </a:r>
            <a:r>
              <a:rPr lang="sk-SK" sz="1400" b="0" i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HZS</a:t>
            </a:r>
            <a:endParaRPr lang="sk-SK" sz="1400" b="0" i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3" name="Obrázok 8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5400000">
            <a:off x="3207600" y="1121040"/>
            <a:ext cx="3601080" cy="2700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4" name="BlokTextu 9"/>
          <p:cNvSpPr/>
          <p:nvPr/>
        </p:nvSpPr>
        <p:spPr>
          <a:xfrm>
            <a:off x="3630600" y="4234320"/>
            <a:ext cx="2688120" cy="52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Rockfall source area </a:t>
            </a: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above the hiking trail</a:t>
            </a:r>
            <a:r>
              <a:rPr lang="sk-SK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.</a:t>
            </a:r>
            <a:endParaRPr lang="sk-SK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5" name="Ovál 11"/>
          <p:cNvSpPr/>
          <p:nvPr/>
        </p:nvSpPr>
        <p:spPr>
          <a:xfrm>
            <a:off x="9438840" y="369360"/>
            <a:ext cx="733680" cy="9673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sk-SK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06" name="Ovál 13"/>
          <p:cNvSpPr/>
          <p:nvPr/>
        </p:nvSpPr>
        <p:spPr>
          <a:xfrm>
            <a:off x="4837320" y="894600"/>
            <a:ext cx="1149840" cy="10515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sk-SK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07" name="BlokTextu 14"/>
          <p:cNvSpPr/>
          <p:nvPr/>
        </p:nvSpPr>
        <p:spPr>
          <a:xfrm>
            <a:off x="7348680" y="0"/>
            <a:ext cx="238680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1800" b="0" u="sng" strike="noStrike">
                <a:solidFill>
                  <a:srgbClr val="FF0000"/>
                </a:solidFill>
                <a:effectLst/>
                <a:uFillTx/>
                <a:latin typeface="Calibri"/>
              </a:rPr>
              <a:t>avalanche starting zone</a:t>
            </a:r>
            <a:endParaRPr lang="sk-SK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9977414" y="2708031"/>
            <a:ext cx="907366" cy="372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00FF"/>
                </a:solidFill>
              </a:rPr>
              <a:t>PPL</a:t>
            </a:r>
            <a:endParaRPr lang="sk-SK" b="1" dirty="0">
              <a:solidFill>
                <a:srgbClr val="FF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Obrázok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20000" y="3780000"/>
            <a:ext cx="3600360" cy="2700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9" name="Obrázok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5400000">
            <a:off x="4387320" y="2587320"/>
            <a:ext cx="3420000" cy="2565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0" name="Obrázok 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74840" y="1234800"/>
            <a:ext cx="4205160" cy="2365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1" name="Obdĺžnik 4"/>
          <p:cNvSpPr/>
          <p:nvPr/>
        </p:nvSpPr>
        <p:spPr>
          <a:xfrm>
            <a:off x="360000" y="720000"/>
            <a:ext cx="726516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1400" b="1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Landslides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and rock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falls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on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the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turistic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trail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between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Hrebienok center and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Zamkovského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chata </a:t>
            </a:r>
            <a:r>
              <a:rPr lang="sk-SK" sz="1400" b="0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cottage</a:t>
            </a:r>
            <a:r>
              <a:rPr lang="sk-SK" sz="14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-  </a:t>
            </a:r>
            <a:r>
              <a:rPr lang="sk-SK" sz="14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November 2023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) </a:t>
            </a:r>
            <a:endParaRPr lang="sk-SK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2" name="Obdĺžnik 5"/>
          <p:cNvSpPr/>
          <p:nvPr/>
        </p:nvSpPr>
        <p:spPr>
          <a:xfrm>
            <a:off x="294840" y="175320"/>
            <a:ext cx="2148899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18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Studená </a:t>
            </a:r>
            <a:r>
              <a:rPr lang="sk-SK" sz="1800" b="1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valley</a:t>
            </a:r>
            <a:r>
              <a:rPr lang="sk-SK" sz="1800" b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(HZC)</a:t>
            </a:r>
            <a:endParaRPr lang="sk-SK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3" name="Obrázok 6" descr="E:\FOTO\2023\magistrala_14.11.2023.JPG"/>
          <p:cNvPicPr/>
          <p:nvPr/>
        </p:nvPicPr>
        <p:blipFill>
          <a:blip r:embed="rId5"/>
          <a:stretch/>
        </p:blipFill>
        <p:spPr>
          <a:xfrm>
            <a:off x="8049960" y="878400"/>
            <a:ext cx="4141800" cy="4833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4" name="Obdĺžnik 7"/>
          <p:cNvSpPr/>
          <p:nvPr/>
        </p:nvSpPr>
        <p:spPr>
          <a:xfrm>
            <a:off x="8052120" y="5760000"/>
            <a:ext cx="4140000" cy="51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14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Rockfalls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at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the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entrance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to Studená </a:t>
            </a:r>
            <a:r>
              <a:rPr lang="sk-SK" sz="1400" b="0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valley</a:t>
            </a:r>
            <a:r>
              <a:rPr lang="sk-SK" sz="14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on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the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trail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near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Hrebienok (</a:t>
            </a:r>
            <a:r>
              <a:rPr lang="sk-SK" sz="1400" b="0" i="1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Photo</a:t>
            </a:r>
            <a:r>
              <a:rPr lang="sk-SK" sz="1400" b="0" i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. J. </a:t>
            </a:r>
            <a:r>
              <a:rPr lang="sk-SK" sz="1400" b="0" i="1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Hreško</a:t>
            </a:r>
            <a:r>
              <a:rPr lang="sk-SK" sz="1400" b="0" i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, 14.11.2023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)</a:t>
            </a:r>
            <a:endParaRPr lang="sk-SK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5911297" y="1511813"/>
            <a:ext cx="907366" cy="372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00FF"/>
                </a:solidFill>
              </a:rPr>
              <a:t>HZC</a:t>
            </a:r>
            <a:endParaRPr lang="sk-SK" b="1" dirty="0">
              <a:solidFill>
                <a:srgbClr val="FF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Obrázok 1" descr="DSC_498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5040" y="1170000"/>
            <a:ext cx="2900880" cy="1925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6" name="Obdĺžnik 2"/>
          <p:cNvSpPr/>
          <p:nvPr/>
        </p:nvSpPr>
        <p:spPr>
          <a:xfrm>
            <a:off x="235440" y="139680"/>
            <a:ext cx="2322857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16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Veľká Studená </a:t>
            </a:r>
            <a:r>
              <a:rPr lang="sk-SK" sz="1600" b="1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valley</a:t>
            </a:r>
            <a:r>
              <a:rPr lang="sk-SK" sz="1600" b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(ZC)</a:t>
            </a:r>
            <a:endParaRPr lang="sk-SK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7" name="Obrázok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528480" y="117624"/>
            <a:ext cx="2578320" cy="3431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8" name="BlokTextu 5"/>
          <p:cNvSpPr/>
          <p:nvPr/>
        </p:nvSpPr>
        <p:spPr>
          <a:xfrm>
            <a:off x="6764592" y="199513"/>
            <a:ext cx="2283487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16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Malá Studená </a:t>
            </a:r>
            <a:r>
              <a:rPr lang="sk-SK" sz="1600" b="1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valley</a:t>
            </a:r>
            <a:r>
              <a:rPr lang="sk-SK" sz="1600" b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(TC)</a:t>
            </a:r>
            <a:endParaRPr lang="sk-SK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9" name="Obdĺžnik 6"/>
          <p:cNvSpPr/>
          <p:nvPr/>
        </p:nvSpPr>
        <p:spPr>
          <a:xfrm>
            <a:off x="10935000" y="2717640"/>
            <a:ext cx="117180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1800" b="0" u="none" strike="noStrike" dirty="0">
                <a:solidFill>
                  <a:schemeClr val="bg1"/>
                </a:solidFill>
                <a:effectLst/>
                <a:uFillTx/>
                <a:latin typeface="Calibri"/>
              </a:rPr>
              <a:t>12.9.2011 </a:t>
            </a:r>
            <a:endParaRPr lang="sk-SK" sz="1800" b="0" u="none" strike="noStrike" dirty="0">
              <a:solidFill>
                <a:schemeClr val="bg1"/>
              </a:solidFill>
              <a:effectLst/>
              <a:uFillTx/>
              <a:latin typeface="Arial"/>
            </a:endParaRPr>
          </a:p>
        </p:txBody>
      </p:sp>
      <p:pic>
        <p:nvPicPr>
          <p:cNvPr id="120" name="Obrázok 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108240" y="1170000"/>
            <a:ext cx="2567880" cy="1925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1" name="Obrázok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764592" y="759654"/>
            <a:ext cx="2708448" cy="2905505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2" name="Obrázok 10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840" y="3385800"/>
            <a:ext cx="5580000" cy="3398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3" name="Obdĺžnik 11"/>
          <p:cNvSpPr/>
          <p:nvPr/>
        </p:nvSpPr>
        <p:spPr>
          <a:xfrm>
            <a:off x="185040" y="516240"/>
            <a:ext cx="6309360" cy="52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A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massive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1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debris</a:t>
            </a:r>
            <a:r>
              <a:rPr lang="sk-SK" sz="14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1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flows</a:t>
            </a:r>
            <a:r>
              <a:rPr lang="sk-SK" sz="1400" b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in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the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Veľká and Malá Studená dolina Valley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buried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a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hiking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trail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and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destroyed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infrastructure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. </a:t>
            </a:r>
            <a:endParaRPr lang="sk-SK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4" name="Obdĺžnik 12"/>
          <p:cNvSpPr/>
          <p:nvPr/>
        </p:nvSpPr>
        <p:spPr>
          <a:xfrm>
            <a:off x="1267305" y="3046542"/>
            <a:ext cx="601200" cy="33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16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2015</a:t>
            </a:r>
            <a:endParaRPr lang="sk-SK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5" name="Obdĺžnik 13"/>
          <p:cNvSpPr/>
          <p:nvPr/>
        </p:nvSpPr>
        <p:spPr>
          <a:xfrm>
            <a:off x="3957491" y="3047760"/>
            <a:ext cx="601200" cy="33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16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2025</a:t>
            </a:r>
            <a:endParaRPr lang="sk-SK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6" name="Obdĺžnik 14"/>
          <p:cNvSpPr/>
          <p:nvPr/>
        </p:nvSpPr>
        <p:spPr>
          <a:xfrm>
            <a:off x="5734440" y="4601160"/>
            <a:ext cx="601200" cy="33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2025</a:t>
            </a:r>
            <a:endParaRPr lang="sk-SK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7" name="Obrázok 15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3880" y="3658127"/>
            <a:ext cx="4822920" cy="3118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8" name="Obdĺžnik 16"/>
          <p:cNvSpPr/>
          <p:nvPr/>
        </p:nvSpPr>
        <p:spPr>
          <a:xfrm>
            <a:off x="6662160" y="6276988"/>
            <a:ext cx="601200" cy="33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16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2025</a:t>
            </a:r>
            <a:endParaRPr lang="sk-SK" sz="16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2788034" y="3424680"/>
            <a:ext cx="907366" cy="372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00FF"/>
                </a:solidFill>
              </a:rPr>
              <a:t>ZC</a:t>
            </a:r>
            <a:endParaRPr lang="sk-SK" b="1" dirty="0">
              <a:solidFill>
                <a:srgbClr val="FF00FF"/>
              </a:solidFill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10459329" y="3720905"/>
            <a:ext cx="907366" cy="372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00FF"/>
                </a:solidFill>
              </a:rPr>
              <a:t>TC</a:t>
            </a:r>
            <a:endParaRPr lang="sk-SK" b="1" dirty="0">
              <a:solidFill>
                <a:srgbClr val="FF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Obrázo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964294" y="820080"/>
            <a:ext cx="3506505" cy="2329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0" name="BlokTextu 2"/>
          <p:cNvSpPr/>
          <p:nvPr/>
        </p:nvSpPr>
        <p:spPr>
          <a:xfrm>
            <a:off x="4849092" y="3123332"/>
            <a:ext cx="367740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12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14.10.2008 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– Belianske Tatry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Mts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. – Zadné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Meďodoly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Valley –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avalanche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site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after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the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avalanche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from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early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October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2008 </a:t>
            </a:r>
            <a:r>
              <a:rPr lang="sk-SK" sz="1200" b="0" i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(</a:t>
            </a:r>
            <a:r>
              <a:rPr lang="sk-SK" sz="1200" b="0" i="1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Photo</a:t>
            </a:r>
            <a:r>
              <a:rPr lang="sk-SK" sz="1200" b="0" i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: J. </a:t>
            </a:r>
            <a:r>
              <a:rPr lang="sk-SK" sz="1200" b="0" i="1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Hreško</a:t>
            </a:r>
            <a:r>
              <a:rPr lang="sk-SK" sz="1200" b="0" i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)</a:t>
            </a:r>
            <a:endParaRPr lang="sk-SK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1" name="BlokTextu 3"/>
          <p:cNvSpPr/>
          <p:nvPr/>
        </p:nvSpPr>
        <p:spPr>
          <a:xfrm>
            <a:off x="282240" y="36720"/>
            <a:ext cx="1186776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Zadné Meďodol</a:t>
            </a:r>
            <a:r>
              <a:rPr lang="sk-SK" sz="1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y</a:t>
            </a: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Valley – Kopské sedlo</a:t>
            </a:r>
            <a:r>
              <a:rPr lang="sk-SK" sz="1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pass</a:t>
            </a: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– </a:t>
            </a: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an important access route to the Belianske and High Tatras from the north. </a:t>
            </a:r>
            <a:endParaRPr lang="sk-SK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The most frequent and fastest access for Polish tourists in the Slovak part of the Tatras.</a:t>
            </a:r>
            <a:endParaRPr lang="sk-SK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32" name="Obrázo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670600" y="540720"/>
            <a:ext cx="3388320" cy="2541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3" name="BlokTextu 7"/>
          <p:cNvSpPr/>
          <p:nvPr/>
        </p:nvSpPr>
        <p:spPr>
          <a:xfrm>
            <a:off x="8568720" y="3052690"/>
            <a:ext cx="3490200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r>
              <a:rPr lang="sk-SK" sz="12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24.10.2009 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–</a:t>
            </a:r>
            <a:r>
              <a:rPr lang="en-US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Zadné</a:t>
            </a:r>
            <a:r>
              <a:rPr lang="en-US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en-US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Meďodoly</a:t>
            </a:r>
            <a:r>
              <a:rPr lang="en-US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Valley and the </a:t>
            </a:r>
            <a:r>
              <a:rPr lang="en-US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Kopské</a:t>
            </a:r>
            <a:r>
              <a:rPr lang="en-US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en-US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sedlo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pass</a:t>
            </a:r>
            <a:r>
              <a:rPr lang="en-US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area after early October snowfall with the possibility of radiation </a:t>
            </a:r>
            <a:r>
              <a:rPr lang="en-US" sz="12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avalanches</a:t>
            </a:r>
            <a:r>
              <a:rPr lang="sk-SK" sz="12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i="1" dirty="0">
                <a:solidFill>
                  <a:schemeClr val="dk1"/>
                </a:solidFill>
              </a:rPr>
              <a:t>(</a:t>
            </a:r>
            <a:r>
              <a:rPr lang="sk-SK" sz="1200" i="1" dirty="0" err="1">
                <a:solidFill>
                  <a:schemeClr val="dk1"/>
                </a:solidFill>
              </a:rPr>
              <a:t>Photo</a:t>
            </a:r>
            <a:r>
              <a:rPr lang="sk-SK" sz="1200" i="1" dirty="0">
                <a:solidFill>
                  <a:schemeClr val="dk1"/>
                </a:solidFill>
              </a:rPr>
              <a:t>: J. </a:t>
            </a:r>
            <a:r>
              <a:rPr lang="sk-SK" sz="1200" i="1" dirty="0" err="1">
                <a:solidFill>
                  <a:schemeClr val="dk1"/>
                </a:solidFill>
              </a:rPr>
              <a:t>Hreško</a:t>
            </a:r>
            <a:r>
              <a:rPr lang="sk-SK" sz="1200" i="1" dirty="0">
                <a:solidFill>
                  <a:schemeClr val="dk1"/>
                </a:solidFill>
              </a:rPr>
              <a:t>)</a:t>
            </a:r>
            <a:endParaRPr lang="sk-SK" sz="1200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sk-SK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34" name="Obrázo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33200" y="3951720"/>
            <a:ext cx="3908160" cy="2813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5" name="Obrázok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114080" y="3951720"/>
            <a:ext cx="3722040" cy="2791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6" name="Obdĺžnik 4"/>
          <p:cNvSpPr/>
          <p:nvPr/>
        </p:nvSpPr>
        <p:spPr>
          <a:xfrm>
            <a:off x="7908480" y="3917160"/>
            <a:ext cx="421452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18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DOLINA SIEDMYCH PRAMEŇOV VALLEY </a:t>
            </a:r>
            <a:r>
              <a:rPr lang="sk-SK" sz="18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(</a:t>
            </a:r>
            <a:r>
              <a:rPr lang="sk-SK" sz="18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Belianské</a:t>
            </a:r>
            <a:r>
              <a:rPr lang="sk-SK" sz="18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Tatry </a:t>
            </a:r>
            <a:r>
              <a:rPr lang="sk-SK" sz="18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Mts</a:t>
            </a:r>
            <a:r>
              <a:rPr lang="sk-SK" sz="18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., SE slope)</a:t>
            </a:r>
            <a:endParaRPr lang="sk-SK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7" name="Obdĺžnik 10"/>
          <p:cNvSpPr/>
          <p:nvPr/>
        </p:nvSpPr>
        <p:spPr>
          <a:xfrm>
            <a:off x="7836120" y="4726952"/>
            <a:ext cx="4222800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A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huge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avalanches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en-US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crossing a year-round hiking trail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on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the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right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side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of  Plesnivec </a:t>
            </a:r>
            <a:r>
              <a:rPr lang="sk-SK" sz="14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cottage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 - </a:t>
            </a:r>
            <a:r>
              <a:rPr lang="sk-SK" sz="14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8.4. 2018 </a:t>
            </a:r>
            <a:r>
              <a:rPr lang="sk-SK" sz="1200" b="0" i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(</a:t>
            </a:r>
            <a:r>
              <a:rPr lang="sk-SK" sz="1200" b="0" i="1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Left</a:t>
            </a:r>
            <a:r>
              <a:rPr lang="sk-SK" sz="1200" b="0" i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200" b="0" i="1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photo</a:t>
            </a:r>
            <a:r>
              <a:rPr lang="sk-SK" sz="1200" b="0" i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: </a:t>
            </a:r>
            <a:r>
              <a:rPr lang="sk-SK" sz="1200" b="0" i="1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J.Ksiažek</a:t>
            </a:r>
            <a:r>
              <a:rPr lang="sk-SK" sz="1200" b="0" i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)</a:t>
            </a:r>
            <a:r>
              <a:rPr lang="sk-SK" sz="1100" b="0" i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sk-SK" sz="1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and </a:t>
            </a:r>
            <a:r>
              <a:rPr lang="sk-SK" sz="14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19.3. 2023 </a:t>
            </a:r>
            <a:r>
              <a:rPr lang="sk-SK" sz="12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(</a:t>
            </a:r>
            <a:r>
              <a:rPr lang="sk-SK" sz="1200" b="0" i="1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Right</a:t>
            </a:r>
            <a:r>
              <a:rPr lang="sk-SK" sz="1200" b="0" i="1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: </a:t>
            </a:r>
            <a:r>
              <a:rPr lang="sk-SK" sz="1200" b="0" i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J. </a:t>
            </a:r>
            <a:r>
              <a:rPr lang="sk-SK" sz="1200" b="0" i="1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Matava</a:t>
            </a:r>
            <a:r>
              <a:rPr lang="sk-SK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)</a:t>
            </a:r>
            <a:endParaRPr lang="sk-SK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8" name="Obdĺžnik 11"/>
          <p:cNvSpPr/>
          <p:nvPr/>
        </p:nvSpPr>
        <p:spPr>
          <a:xfrm>
            <a:off x="7908480" y="5723280"/>
            <a:ext cx="4185000" cy="101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200" b="0" u="none" strike="noStrike" dirty="0">
                <a:solidFill>
                  <a:srgbClr val="000000"/>
                </a:solidFill>
                <a:effectLst/>
                <a:uFillTx/>
                <a:latin typeface="Montserrat"/>
              </a:rPr>
              <a:t>In April</a:t>
            </a:r>
            <a:r>
              <a:rPr lang="en-US" sz="1200" b="1" u="none" strike="noStrike" dirty="0">
                <a:solidFill>
                  <a:srgbClr val="000000"/>
                </a:solidFill>
                <a:effectLst/>
                <a:uFillTx/>
                <a:latin typeface="Montserrat"/>
              </a:rPr>
              <a:t> 2009</a:t>
            </a:r>
            <a:r>
              <a:rPr lang="en-US" sz="1200" b="0" u="none" strike="noStrike" dirty="0">
                <a:solidFill>
                  <a:srgbClr val="000000"/>
                </a:solidFill>
                <a:effectLst/>
                <a:uFillTx/>
                <a:latin typeface="Montserrat"/>
              </a:rPr>
              <a:t>, mountain rescuers managed to find a pair of Polish tourists after six days of searching. The avalanche that buried them broke off from the </a:t>
            </a:r>
            <a:r>
              <a:rPr lang="en-US" sz="1200" b="0" u="none" strike="noStrike" dirty="0" err="1">
                <a:solidFill>
                  <a:srgbClr val="000000"/>
                </a:solidFill>
                <a:effectLst/>
                <a:uFillTx/>
                <a:latin typeface="Montserrat"/>
              </a:rPr>
              <a:t>Bujačí</a:t>
            </a:r>
            <a:r>
              <a:rPr lang="en-US" sz="1200" b="0" u="none" strike="noStrike" dirty="0">
                <a:solidFill>
                  <a:srgbClr val="000000"/>
                </a:solidFill>
                <a:effectLst/>
                <a:uFillTx/>
                <a:latin typeface="Montserrat"/>
              </a:rPr>
              <a:t> </a:t>
            </a:r>
            <a:r>
              <a:rPr lang="en-US" sz="1200" b="0" u="none" strike="noStrike" dirty="0" err="1">
                <a:solidFill>
                  <a:srgbClr val="000000"/>
                </a:solidFill>
                <a:effectLst/>
                <a:uFillTx/>
                <a:latin typeface="Montserrat"/>
              </a:rPr>
              <a:t>vrch</a:t>
            </a:r>
            <a:r>
              <a:rPr lang="en-US" sz="1200" b="0" u="none" strike="noStrike" dirty="0">
                <a:solidFill>
                  <a:srgbClr val="000000"/>
                </a:solidFill>
                <a:effectLst/>
                <a:uFillTx/>
                <a:latin typeface="Montserrat"/>
              </a:rPr>
              <a:t> massif and occurred in the Valley of the Seven Springs near the </a:t>
            </a:r>
            <a:r>
              <a:rPr lang="en-US" sz="1200" b="0" u="none" strike="noStrike" dirty="0" err="1">
                <a:solidFill>
                  <a:srgbClr val="000000"/>
                </a:solidFill>
                <a:effectLst/>
                <a:uFillTx/>
                <a:latin typeface="Montserrat"/>
              </a:rPr>
              <a:t>Plesnivec</a:t>
            </a:r>
            <a:r>
              <a:rPr lang="en-US" sz="1200" b="0" u="none" strike="noStrike" dirty="0">
                <a:solidFill>
                  <a:srgbClr val="000000"/>
                </a:solidFill>
                <a:effectLst/>
                <a:uFillTx/>
                <a:latin typeface="Montserrat"/>
              </a:rPr>
              <a:t> </a:t>
            </a:r>
            <a:r>
              <a:rPr lang="sk-SK" sz="1200" b="0" u="none" strike="noStrike" dirty="0" err="1" smtClean="0">
                <a:solidFill>
                  <a:srgbClr val="000000"/>
                </a:solidFill>
                <a:effectLst/>
                <a:uFillTx/>
                <a:latin typeface="Montserrat"/>
              </a:rPr>
              <a:t>cottage</a:t>
            </a:r>
            <a:r>
              <a:rPr lang="en-US" sz="1200" b="0" u="none" strike="noStrike" dirty="0" smtClean="0">
                <a:solidFill>
                  <a:srgbClr val="000000"/>
                </a:solidFill>
                <a:effectLst/>
                <a:uFillTx/>
                <a:latin typeface="Montserrat"/>
              </a:rPr>
              <a:t>.</a:t>
            </a:r>
            <a:endParaRPr lang="sk-SK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9" name="Obdĺžnik 12"/>
          <p:cNvSpPr/>
          <p:nvPr/>
        </p:nvSpPr>
        <p:spPr>
          <a:xfrm>
            <a:off x="2390399" y="1302452"/>
            <a:ext cx="2458693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US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Zadné</a:t>
            </a:r>
            <a:r>
              <a:rPr lang="en-US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en-US" sz="1200" b="0" u="none" strike="noStrike" dirty="0" err="1">
                <a:solidFill>
                  <a:schemeClr val="dk1"/>
                </a:solidFill>
                <a:effectLst/>
                <a:uFillTx/>
                <a:latin typeface="Calibri"/>
              </a:rPr>
              <a:t>Meďodoly</a:t>
            </a:r>
            <a:r>
              <a:rPr lang="en-US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Valley – a collapse after an avalanche in March </a:t>
            </a:r>
            <a:r>
              <a:rPr lang="en-US" sz="12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2003</a:t>
            </a:r>
            <a:r>
              <a:rPr lang="en-US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 – a gully below </a:t>
            </a:r>
            <a:r>
              <a:rPr lang="en-US" sz="1200" b="0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Havran</a:t>
            </a:r>
            <a:r>
              <a:rPr lang="sk-SK" sz="1200" dirty="0" smtClean="0">
                <a:solidFill>
                  <a:schemeClr val="dk1"/>
                </a:solidFill>
                <a:latin typeface="Calibri"/>
              </a:rPr>
              <a:t>, </a:t>
            </a:r>
            <a:r>
              <a:rPr lang="en-US" sz="12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2151 </a:t>
            </a:r>
            <a:r>
              <a:rPr lang="en-US" sz="12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m </a:t>
            </a:r>
            <a:r>
              <a:rPr lang="sk-SK" sz="1200" b="0" u="none" strike="noStrike" dirty="0" err="1" smtClean="0">
                <a:solidFill>
                  <a:schemeClr val="dk1"/>
                </a:solidFill>
                <a:effectLst/>
                <a:uFillTx/>
                <a:latin typeface="Calibri"/>
              </a:rPr>
              <a:t>a.s.l</a:t>
            </a:r>
            <a:r>
              <a:rPr lang="sk-SK" sz="1200" b="0" u="none" strike="noStrike" dirty="0" smtClean="0">
                <a:solidFill>
                  <a:schemeClr val="dk1"/>
                </a:solidFill>
                <a:effectLst/>
                <a:uFillTx/>
                <a:latin typeface="Calibri"/>
              </a:rPr>
              <a:t>. </a:t>
            </a:r>
            <a:r>
              <a:rPr lang="sk-SK" sz="1200" i="1" dirty="0">
                <a:solidFill>
                  <a:schemeClr val="dk1"/>
                </a:solidFill>
              </a:rPr>
              <a:t>(</a:t>
            </a:r>
            <a:r>
              <a:rPr lang="sk-SK" sz="1200" i="1" dirty="0" err="1">
                <a:solidFill>
                  <a:schemeClr val="dk1"/>
                </a:solidFill>
              </a:rPr>
              <a:t>Photo</a:t>
            </a:r>
            <a:r>
              <a:rPr lang="sk-SK" sz="1200" i="1" dirty="0">
                <a:solidFill>
                  <a:schemeClr val="dk1"/>
                </a:solidFill>
              </a:rPr>
              <a:t>: J. </a:t>
            </a:r>
            <a:r>
              <a:rPr lang="sk-SK" sz="1200" i="1" dirty="0" err="1">
                <a:solidFill>
                  <a:schemeClr val="dk1"/>
                </a:solidFill>
              </a:rPr>
              <a:t>Hreško</a:t>
            </a:r>
            <a:r>
              <a:rPr lang="sk-SK" sz="1200" i="1" dirty="0">
                <a:solidFill>
                  <a:schemeClr val="dk1"/>
                </a:solidFill>
              </a:rPr>
              <a:t>)</a:t>
            </a:r>
            <a:endParaRPr lang="sk-SK" sz="1200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sk-SK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0" name="Obrázok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338" y="701280"/>
            <a:ext cx="2116302" cy="3050640"/>
          </a:xfrm>
          <a:prstGeom prst="rect">
            <a:avLst/>
          </a:prstGeom>
          <a:noFill/>
          <a:ln w="88900" cap="sq">
            <a:solidFill>
              <a:srgbClr val="FFFFFF"/>
            </a:solidFill>
            <a:miter/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BlokTextu 13"/>
          <p:cNvSpPr txBox="1"/>
          <p:nvPr/>
        </p:nvSpPr>
        <p:spPr>
          <a:xfrm>
            <a:off x="10986867" y="4190206"/>
            <a:ext cx="907366" cy="372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00FF"/>
                </a:solidFill>
              </a:rPr>
              <a:t>PC</a:t>
            </a:r>
            <a:endParaRPr lang="sk-SK" b="1" dirty="0">
              <a:solidFill>
                <a:srgbClr val="FF00FF"/>
              </a:solidFill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3552305" y="806109"/>
            <a:ext cx="907366" cy="372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00FF"/>
                </a:solidFill>
              </a:rPr>
              <a:t>KP</a:t>
            </a:r>
            <a:endParaRPr lang="sk-SK" b="1" dirty="0">
              <a:solidFill>
                <a:srgbClr val="FF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Motí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1934</TotalTime>
  <Words>1171</Words>
  <Application>Microsoft Office PowerPoint</Application>
  <PresentationFormat>Širokouhlá</PresentationFormat>
  <Paragraphs>79</Paragraphs>
  <Slides>13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22" baseType="lpstr">
      <vt:lpstr>Arial</vt:lpstr>
      <vt:lpstr>Berlin Sans FB Demi</vt:lpstr>
      <vt:lpstr>Calibri</vt:lpstr>
      <vt:lpstr>Calibri Light</vt:lpstr>
      <vt:lpstr>Montserrat</vt:lpstr>
      <vt:lpstr>Symbol</vt:lpstr>
      <vt:lpstr>Times New Roman</vt:lpstr>
      <vt:lpstr>Wingdings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subject/>
  <dc:creator>HP</dc:creator>
  <dc:description/>
  <cp:lastModifiedBy>gabo</cp:lastModifiedBy>
  <cp:revision>119</cp:revision>
  <dcterms:created xsi:type="dcterms:W3CDTF">2026-03-06T10:35:42Z</dcterms:created>
  <dcterms:modified xsi:type="dcterms:W3CDTF">2026-05-11T07:37:36Z</dcterms:modified>
  <dc:language>sk-SK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Širokouhlá</vt:lpwstr>
  </property>
  <property fmtid="{D5CDD505-2E9C-101B-9397-08002B2CF9AE}" pid="3" name="Slides">
    <vt:i4>13</vt:i4>
  </property>
</Properties>
</file>