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80" r:id="rId4"/>
    <p:sldId id="274" r:id="rId5"/>
    <p:sldId id="356" r:id="rId6"/>
    <p:sldId id="261" r:id="rId7"/>
    <p:sldId id="286" r:id="rId8"/>
    <p:sldId id="354" r:id="rId9"/>
    <p:sldId id="355" r:id="rId10"/>
    <p:sldId id="282" r:id="rId11"/>
    <p:sldId id="359" r:id="rId12"/>
    <p:sldId id="260" r:id="rId13"/>
    <p:sldId id="357" r:id="rId14"/>
    <p:sldId id="358" r:id="rId15"/>
    <p:sldId id="352" r:id="rId16"/>
    <p:sldId id="361" r:id="rId17"/>
    <p:sldId id="259" r:id="rId18"/>
    <p:sldId id="350" r:id="rId19"/>
    <p:sldId id="265" r:id="rId20"/>
    <p:sldId id="351" r:id="rId21"/>
    <p:sldId id="353" r:id="rId22"/>
    <p:sldId id="285" r:id="rId23"/>
    <p:sldId id="360" r:id="rId24"/>
    <p:sldId id="263" r:id="rId25"/>
    <p:sldId id="287" r:id="rId26"/>
    <p:sldId id="275"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živatel systému Windows" initials="Ondra C."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0610" autoAdjust="0"/>
  </p:normalViewPr>
  <p:slideViewPr>
    <p:cSldViewPr snapToGrid="0">
      <p:cViewPr varScale="1">
        <p:scale>
          <a:sx n="64" d="100"/>
          <a:sy n="64" d="100"/>
        </p:scale>
        <p:origin x="1238"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87CAA-F24E-487A-B469-D840E7B2BBA5}" type="datetimeFigureOut">
              <a:rPr lang="cs-CZ" smtClean="0"/>
              <a:t>14.05.2026</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20A0B7-421E-48B2-A452-C7789E783FB4}" type="slidenum">
              <a:rPr lang="cs-CZ" smtClean="0"/>
              <a:t>‹#›</a:t>
            </a:fld>
            <a:endParaRPr lang="cs-CZ"/>
          </a:p>
        </p:txBody>
      </p:sp>
    </p:spTree>
    <p:extLst>
      <p:ext uri="{BB962C8B-B14F-4D97-AF65-F5344CB8AC3E}">
        <p14:creationId xmlns:p14="http://schemas.microsoft.com/office/powerpoint/2010/main" val="1615568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1</a:t>
            </a:fld>
            <a:endParaRPr lang="cs-CZ"/>
          </a:p>
        </p:txBody>
      </p:sp>
    </p:spTree>
    <p:extLst>
      <p:ext uri="{BB962C8B-B14F-4D97-AF65-F5344CB8AC3E}">
        <p14:creationId xmlns:p14="http://schemas.microsoft.com/office/powerpoint/2010/main" val="311994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A3842-6E8C-4881-8736-5854B4CB5F1C}" type="slidenum">
              <a:rPr lang="cs-CZ" altLang="en-US"/>
              <a:pPr/>
              <a:t>20</a:t>
            </a:fld>
            <a:endParaRPr lang="cs-CZ" altLang="en-US"/>
          </a:p>
        </p:txBody>
      </p:sp>
      <p:sp>
        <p:nvSpPr>
          <p:cNvPr id="56322" name="Rectangle 2"/>
          <p:cNvSpPr>
            <a:spLocks noGrp="1" noRot="1" noChangeAspect="1" noChangeArrowheads="1" noTextEdit="1"/>
          </p:cNvSpPr>
          <p:nvPr>
            <p:ph type="sldImg"/>
          </p:nvPr>
        </p:nvSpPr>
        <p:spPr>
          <a:ln/>
        </p:spPr>
        <p:txBody>
          <a:bodyPr/>
          <a:lstStyle/>
          <a:p>
            <a:endParaRPr lang="cs-CZ"/>
          </a:p>
        </p:txBody>
      </p:sp>
      <p:sp>
        <p:nvSpPr>
          <p:cNvPr id="563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0045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txBody>
          <a:bodyPr/>
          <a:lstStyle/>
          <a:p>
            <a:endParaRPr lang="cs-CZ"/>
          </a:p>
        </p:txBody>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Development of sustainable tourism or e</a:t>
            </a:r>
            <a:r>
              <a:rPr lang="en-GB" sz="1200" dirty="0"/>
              <a:t>cotourism</a:t>
            </a:r>
            <a:endParaRPr lang="en-GB" dirty="0"/>
          </a:p>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22</a:t>
            </a:fld>
            <a:endParaRPr lang="cs-CZ"/>
          </a:p>
        </p:txBody>
      </p:sp>
    </p:spTree>
    <p:extLst>
      <p:ext uri="{BB962C8B-B14F-4D97-AF65-F5344CB8AC3E}">
        <p14:creationId xmlns:p14="http://schemas.microsoft.com/office/powerpoint/2010/main" val="972102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txBody>
          <a:bodyPr/>
          <a:lstStyle/>
          <a:p>
            <a:endParaRPr lang="cs-CZ"/>
          </a:p>
        </p:txBody>
      </p:sp>
      <p:sp>
        <p:nvSpPr>
          <p:cNvPr id="3" name="Zástupný symbol pro poznámky 2"/>
          <p:cNvSpPr>
            <a:spLocks noGrp="1"/>
          </p:cNvSpPr>
          <p:nvPr>
            <p:ph type="body" idx="1"/>
          </p:nvPr>
        </p:nvSpPr>
        <p:spPr/>
        <p:txBody>
          <a:bodyPr/>
          <a:lstStyle/>
          <a:p>
            <a:r>
              <a:rPr lang="en-US" dirty="0"/>
              <a:t>Model CZ GLOBIO3 showed the areas with the biggest risk of biodiversity loss and degradation of valuable natural habitats caused by land use intensification, infrastructure development and fragmentation impact</a:t>
            </a:r>
          </a:p>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24</a:t>
            </a:fld>
            <a:endParaRPr lang="cs-CZ"/>
          </a:p>
        </p:txBody>
      </p:sp>
    </p:spTree>
    <p:extLst>
      <p:ext uri="{BB962C8B-B14F-4D97-AF65-F5344CB8AC3E}">
        <p14:creationId xmlns:p14="http://schemas.microsoft.com/office/powerpoint/2010/main" val="400411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0A0B7-421E-48B2-A452-C7789E783FB4}"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821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txBody>
          <a:bodyPr/>
          <a:lstStyle/>
          <a:p>
            <a:endParaRPr lang="cs-CZ"/>
          </a:p>
        </p:txBody>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dirty="0"/>
              <a:t>Tvrdý turismus - </a:t>
            </a:r>
            <a:r>
              <a:rPr lang="en-US" sz="1200" dirty="0"/>
              <a:t>it is characterized by the comfort and passivity of passengers, manifested by the use of transportation by fast means of transport. Tourists are not interested in cultural enrichment from their hosts, on the contrary, they try to push their habits abroad. No account is taken of the impact on the environment or the energy requirements of travel. (</a:t>
            </a:r>
            <a:r>
              <a:rPr lang="en-US" sz="1200" dirty="0" err="1"/>
              <a:t>Flekalová</a:t>
            </a:r>
            <a:r>
              <a:rPr lang="en-US" sz="1200" dirty="0"/>
              <a:t>, 2015)</a:t>
            </a:r>
            <a:endParaRPr lang="cs-CZ" sz="1200" dirty="0"/>
          </a:p>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3</a:t>
            </a:fld>
            <a:endParaRPr lang="cs-CZ"/>
          </a:p>
        </p:txBody>
      </p:sp>
    </p:spTree>
    <p:extLst>
      <p:ext uri="{BB962C8B-B14F-4D97-AF65-F5344CB8AC3E}">
        <p14:creationId xmlns:p14="http://schemas.microsoft.com/office/powerpoint/2010/main" val="3071515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p:cNvSpPr>
            <a:spLocks noGrp="1" noRot="1" noChangeAspect="1" noTextEdit="1"/>
          </p:cNvSpPr>
          <p:nvPr>
            <p:ph type="sldImg"/>
          </p:nvPr>
        </p:nvSpPr>
        <p:spPr>
          <a:ln/>
        </p:spPr>
        <p:txBody>
          <a:bodyPr/>
          <a:lstStyle/>
          <a:p>
            <a:endParaRPr lang="cs-CZ"/>
          </a:p>
        </p:txBody>
      </p:sp>
      <p:sp>
        <p:nvSpPr>
          <p:cNvPr id="3686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r>
              <a:rPr lang="cs-CZ" altLang="cs-CZ" dirty="0">
                <a:latin typeface="Arial" panose="020B0604020202020204" pitchFamily="34" charset="0"/>
                <a:cs typeface="Arial" panose="020B0604020202020204" pitchFamily="34" charset="0"/>
              </a:rPr>
              <a:t>Fakta o CHKO Beskydy:</a:t>
            </a:r>
          </a:p>
          <a:p>
            <a:pPr eaLnBrk="1" hangingPunct="1">
              <a:spcBef>
                <a:spcPct val="0"/>
              </a:spcBef>
            </a:pPr>
            <a:r>
              <a:rPr lang="cs-CZ" altLang="cs-CZ" dirty="0">
                <a:latin typeface="Arial" panose="020B0604020202020204" pitchFamily="34" charset="0"/>
                <a:cs typeface="Arial" panose="020B0604020202020204" pitchFamily="34" charset="0"/>
              </a:rPr>
              <a:t>rozloha: 1 160 km2</a:t>
            </a:r>
          </a:p>
          <a:p>
            <a:pPr eaLnBrk="1" hangingPunct="1">
              <a:spcBef>
                <a:spcPct val="0"/>
              </a:spcBef>
            </a:pPr>
            <a:r>
              <a:rPr lang="cs-CZ" altLang="cs-CZ" dirty="0">
                <a:latin typeface="Arial" panose="020B0604020202020204" pitchFamily="34" charset="0"/>
                <a:cs typeface="Arial" panose="020B0604020202020204" pitchFamily="34" charset="0"/>
              </a:rPr>
              <a:t>nadmořská výška: 350 - 1323 m n. m.</a:t>
            </a:r>
          </a:p>
          <a:p>
            <a:pPr eaLnBrk="1" hangingPunct="1">
              <a:spcBef>
                <a:spcPct val="0"/>
              </a:spcBef>
            </a:pPr>
            <a:r>
              <a:rPr lang="cs-CZ" altLang="cs-CZ" dirty="0">
                <a:latin typeface="Arial" panose="020B0604020202020204" pitchFamily="34" charset="0"/>
                <a:cs typeface="Arial" panose="020B0604020202020204" pitchFamily="34" charset="0"/>
              </a:rPr>
              <a:t>vyhlášení: 30. 3. 1973</a:t>
            </a:r>
          </a:p>
          <a:p>
            <a:pPr eaLnBrk="1" hangingPunct="1">
              <a:spcBef>
                <a:spcPct val="0"/>
              </a:spcBef>
            </a:pPr>
            <a:r>
              <a:rPr lang="cs-CZ" altLang="cs-CZ" dirty="0">
                <a:latin typeface="Arial" panose="020B0604020202020204" pitchFamily="34" charset="0"/>
                <a:cs typeface="Arial" panose="020B0604020202020204" pitchFamily="34" charset="0"/>
              </a:rPr>
              <a:t>60 maloplošných zvláště chráněných území: 7 národních přírodních rezervací, 28 přírodních rezervací, 25 přírodních památek</a:t>
            </a:r>
          </a:p>
          <a:p>
            <a:pPr eaLnBrk="1" hangingPunct="1">
              <a:spcBef>
                <a:spcPct val="0"/>
              </a:spcBef>
            </a:pPr>
            <a:r>
              <a:rPr lang="cs-CZ" altLang="cs-CZ" dirty="0">
                <a:latin typeface="Arial" panose="020B0604020202020204" pitchFamily="34" charset="0"/>
                <a:cs typeface="Arial" panose="020B0604020202020204" pitchFamily="34" charset="0"/>
              </a:rPr>
              <a:t>Natura 2000: 1 evropsky významná lokalita, 2 ptačí oblasti</a:t>
            </a:r>
          </a:p>
          <a:p>
            <a:pPr eaLnBrk="1" hangingPunct="1">
              <a:spcBef>
                <a:spcPct val="0"/>
              </a:spcBef>
            </a:pPr>
            <a:r>
              <a:rPr lang="cs-CZ" altLang="cs-CZ" dirty="0">
                <a:latin typeface="Arial" panose="020B0604020202020204" pitchFamily="34" charset="0"/>
                <a:cs typeface="Arial" panose="020B0604020202020204" pitchFamily="34" charset="0"/>
              </a:rPr>
              <a:t>Chráněná krajinná oblast Beskydy je největší CHKO v České republice. Její území představuje přírodovědně a krajinářsky poměrně zachovalý krajinný celek nejvyšších karpatských pohoří na našem území. Rozkládá se při severovýchodní hranici České republiky v členité hornatině Vnějších Západních Karpat </a:t>
            </a: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r>
              <a:rPr lang="cs-CZ" altLang="cs-CZ" dirty="0">
                <a:latin typeface="Arial" panose="020B0604020202020204" pitchFamily="34" charset="0"/>
                <a:cs typeface="Arial" panose="020B0604020202020204" pitchFamily="34" charset="0"/>
              </a:rPr>
              <a:t>Zdroj: https://beskydy.nature.cz/charakteristika-oblasti</a:t>
            </a: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endParaRPr lang="cs-CZ" altLang="cs-CZ" dirty="0">
              <a:latin typeface="Arial" panose="020B0604020202020204" pitchFamily="34" charset="0"/>
              <a:cs typeface="Arial" panose="020B0604020202020204" pitchFamily="34" charset="0"/>
            </a:endParaRPr>
          </a:p>
          <a:p>
            <a:pPr eaLnBrk="1" hangingPunct="1">
              <a:spcBef>
                <a:spcPct val="0"/>
              </a:spcBef>
            </a:pPr>
            <a:r>
              <a:rPr lang="cs-CZ" altLang="cs-CZ" dirty="0">
                <a:latin typeface="Arial" panose="020B0604020202020204" pitchFamily="34" charset="0"/>
                <a:cs typeface="Arial" panose="020B0604020202020204" pitchFamily="34" charset="0"/>
              </a:rPr>
              <a:t>nevím jak přeložit SO ORP – ani na stránkách ČSU to nemají přeložené</a:t>
            </a:r>
          </a:p>
        </p:txBody>
      </p:sp>
      <p:sp>
        <p:nvSpPr>
          <p:cNvPr id="3686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C6EA14D-7EAE-4A1A-9572-38052720EE06}" type="slidenum">
              <a:rPr lang="cs-CZ" altLang="cs-CZ"/>
              <a:pPr eaLnBrk="1" hangingPunct="1"/>
              <a:t>4</a:t>
            </a:fld>
            <a:endParaRPr lang="cs-CZ" altLang="cs-CZ"/>
          </a:p>
        </p:txBody>
      </p:sp>
    </p:spTree>
    <p:extLst>
      <p:ext uri="{BB962C8B-B14F-4D97-AF65-F5344CB8AC3E}">
        <p14:creationId xmlns:p14="http://schemas.microsoft.com/office/powerpoint/2010/main" val="2525468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5</a:t>
            </a:fld>
            <a:endParaRPr lang="cs-CZ"/>
          </a:p>
        </p:txBody>
      </p:sp>
    </p:spTree>
    <p:extLst>
      <p:ext uri="{BB962C8B-B14F-4D97-AF65-F5344CB8AC3E}">
        <p14:creationId xmlns:p14="http://schemas.microsoft.com/office/powerpoint/2010/main" val="209037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6</a:t>
            </a:fld>
            <a:endParaRPr lang="cs-CZ"/>
          </a:p>
        </p:txBody>
      </p:sp>
    </p:spTree>
    <p:extLst>
      <p:ext uri="{BB962C8B-B14F-4D97-AF65-F5344CB8AC3E}">
        <p14:creationId xmlns:p14="http://schemas.microsoft.com/office/powerpoint/2010/main" val="3416119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txBody>
          <a:bodyPr/>
          <a:lstStyle/>
          <a:p>
            <a:endParaRPr lang="cs-CZ"/>
          </a:p>
        </p:txBody>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7</a:t>
            </a:fld>
            <a:endParaRPr lang="cs-CZ"/>
          </a:p>
        </p:txBody>
      </p:sp>
    </p:spTree>
    <p:extLst>
      <p:ext uri="{BB962C8B-B14F-4D97-AF65-F5344CB8AC3E}">
        <p14:creationId xmlns:p14="http://schemas.microsoft.com/office/powerpoint/2010/main" val="421239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txBody>
          <a:bodyPr/>
          <a:lstStyle/>
          <a:p>
            <a:endParaRPr lang="cs-CZ"/>
          </a:p>
        </p:txBody>
      </p:sp>
      <p:sp>
        <p:nvSpPr>
          <p:cNvPr id="3" name="Zástupný symbol pro poznámky 2"/>
          <p:cNvSpPr>
            <a:spLocks noGrp="1"/>
          </p:cNvSpPr>
          <p:nvPr>
            <p:ph type="body" idx="1"/>
          </p:nvPr>
        </p:nvSpPr>
        <p:spPr/>
        <p:txBody>
          <a:bodyPr/>
          <a:lstStyle/>
          <a:p>
            <a:r>
              <a:rPr lang="en-US" dirty="0"/>
              <a:t>Issues:</a:t>
            </a:r>
          </a:p>
          <a:p>
            <a:pPr lvl="1">
              <a:buFont typeface="Wingdings" panose="05000000000000000000" pitchFamily="2" charset="2"/>
              <a:buChar char="Ø"/>
            </a:pPr>
            <a:r>
              <a:rPr lang="en-US" sz="2500" dirty="0"/>
              <a:t>Local residents are predominantly </a:t>
            </a:r>
            <a:r>
              <a:rPr lang="en-US" sz="2500" dirty="0" err="1"/>
              <a:t>sceptical</a:t>
            </a:r>
            <a:r>
              <a:rPr lang="en-US" sz="2500" dirty="0"/>
              <a:t> about further tourism development; primary concerns: accumulation of waste and litter left by visitors, disturbance of tranquility and wildlife.</a:t>
            </a:r>
            <a:endParaRPr lang="cs-CZ" sz="2500" dirty="0"/>
          </a:p>
          <a:p>
            <a:pPr lvl="1">
              <a:buFont typeface="Wingdings" panose="05000000000000000000" pitchFamily="2" charset="2"/>
              <a:buChar char="Ø"/>
            </a:pPr>
            <a:r>
              <a:rPr lang="en-US" sz="2500" dirty="0"/>
              <a:t>Visitor pressure concentrated mainly at popular summits (</a:t>
            </a:r>
            <a:r>
              <a:rPr lang="en-US" sz="2500" dirty="0" err="1"/>
              <a:t>Kraví</a:t>
            </a:r>
            <a:r>
              <a:rPr lang="en-US" sz="2500" dirty="0"/>
              <a:t> hora) and </a:t>
            </a:r>
            <a:r>
              <a:rPr lang="en-US" sz="2500" dirty="0" err="1"/>
              <a:t>Hojná</a:t>
            </a:r>
            <a:r>
              <a:rPr lang="en-US" sz="2500" dirty="0"/>
              <a:t> Voda; the remainder of the territory shows low visitor numbers; </a:t>
            </a:r>
            <a:r>
              <a:rPr lang="en-US" sz="2500" dirty="0" err="1"/>
              <a:t>Pohoří</a:t>
            </a:r>
            <a:r>
              <a:rPr lang="en-US" sz="2500" dirty="0"/>
              <a:t> </a:t>
            </a:r>
            <a:r>
              <a:rPr lang="en-US" sz="2500" dirty="0" err="1"/>
              <a:t>na</a:t>
            </a:r>
            <a:r>
              <a:rPr lang="en-US" sz="2500" dirty="0"/>
              <a:t> </a:t>
            </a:r>
            <a:r>
              <a:rPr lang="en-US" sz="2500" dirty="0" err="1"/>
              <a:t>Šumavě</a:t>
            </a:r>
            <a:r>
              <a:rPr lang="en-US" sz="2500" dirty="0"/>
              <a:t> is gradually transforming into an exclusive recreational enclave for wealthy visitors.</a:t>
            </a:r>
            <a:endParaRPr lang="cs-CZ" sz="2500" dirty="0"/>
          </a:p>
          <a:p>
            <a:pPr lvl="1">
              <a:buFont typeface="Wingdings" panose="05000000000000000000" pitchFamily="2" charset="2"/>
              <a:buChar char="Ø"/>
            </a:pPr>
            <a:r>
              <a:rPr lang="en-US" sz="2500" dirty="0"/>
              <a:t>Non-compliance with regulations by a share of tourists; </a:t>
            </a:r>
            <a:r>
              <a:rPr lang="en-US" sz="2500" dirty="0" err="1"/>
              <a:t>unauthorised</a:t>
            </a:r>
            <a:r>
              <a:rPr lang="en-US" sz="2500" dirty="0"/>
              <a:t> access to sensitive habitats (</a:t>
            </a:r>
            <a:r>
              <a:rPr lang="en-US" sz="2500" dirty="0" err="1"/>
              <a:t>Žofínský</a:t>
            </a:r>
            <a:r>
              <a:rPr lang="en-US" sz="2500" dirty="0"/>
              <a:t> </a:t>
            </a:r>
            <a:r>
              <a:rPr lang="en-US" sz="2500" dirty="0" err="1"/>
              <a:t>prales</a:t>
            </a:r>
            <a:r>
              <a:rPr lang="en-US" sz="2500" dirty="0"/>
              <a:t> NNR surroundings, wetlands, peatbogs).</a:t>
            </a:r>
            <a:endParaRPr lang="cs-CZ" sz="2500" dirty="0"/>
          </a:p>
          <a:p>
            <a:pPr lvl="1">
              <a:buFont typeface="Wingdings" panose="05000000000000000000" pitchFamily="2" charset="2"/>
              <a:buChar char="Ø"/>
            </a:pPr>
            <a:r>
              <a:rPr lang="en-US" sz="2500" dirty="0"/>
              <a:t>Pressure for new recreational development without adequate impact assessment (</a:t>
            </a:r>
            <a:r>
              <a:rPr lang="en-US" sz="2500" dirty="0" err="1"/>
              <a:t>Černé</a:t>
            </a:r>
            <a:r>
              <a:rPr lang="en-US" sz="2500" dirty="0"/>
              <a:t> </a:t>
            </a:r>
            <a:r>
              <a:rPr lang="en-US" sz="2500" dirty="0" err="1"/>
              <a:t>údolí</a:t>
            </a:r>
            <a:r>
              <a:rPr lang="en-US" sz="2500" dirty="0"/>
              <a:t>, </a:t>
            </a:r>
            <a:r>
              <a:rPr lang="en-US" sz="2500" dirty="0" err="1"/>
              <a:t>Šejby</a:t>
            </a:r>
            <a:r>
              <a:rPr lang="en-US" sz="2500" dirty="0"/>
              <a:t>, </a:t>
            </a:r>
            <a:r>
              <a:rPr lang="en-US" sz="2500" dirty="0" err="1"/>
              <a:t>Pohoří</a:t>
            </a:r>
            <a:r>
              <a:rPr lang="en-US" sz="2500" dirty="0"/>
              <a:t> </a:t>
            </a:r>
            <a:r>
              <a:rPr lang="en-US" sz="2500" dirty="0" err="1"/>
              <a:t>na</a:t>
            </a:r>
            <a:r>
              <a:rPr lang="en-US" sz="2500" dirty="0"/>
              <a:t> </a:t>
            </a:r>
            <a:r>
              <a:rPr lang="en-US" sz="2500" dirty="0" err="1"/>
              <a:t>Šumavě</a:t>
            </a:r>
            <a:r>
              <a:rPr lang="en-US" sz="2500" dirty="0"/>
              <a:t>).</a:t>
            </a:r>
            <a:endParaRPr lang="cs-CZ" sz="2500" dirty="0"/>
          </a:p>
          <a:p>
            <a:pPr lvl="1">
              <a:buFont typeface="Wingdings" panose="05000000000000000000" pitchFamily="2" charset="2"/>
              <a:buChar char="Ø"/>
            </a:pPr>
            <a:r>
              <a:rPr lang="en-US" sz="2500" dirty="0"/>
              <a:t>Commercial pressures on the core of the territory: stocking of non-native fish species for commercial angling at </a:t>
            </a:r>
            <a:r>
              <a:rPr lang="en-US" sz="2500" dirty="0" err="1"/>
              <a:t>Jiřická</a:t>
            </a:r>
            <a:r>
              <a:rPr lang="en-US" sz="2500" dirty="0"/>
              <a:t> </a:t>
            </a:r>
            <a:r>
              <a:rPr lang="en-US" sz="2500" dirty="0" err="1"/>
              <a:t>nádrž</a:t>
            </a:r>
            <a:r>
              <a:rPr lang="en-US" sz="2500" dirty="0"/>
              <a:t> (decimating native fish and amphibian communities) and the planned </a:t>
            </a:r>
            <a:r>
              <a:rPr lang="en-US" sz="2500" dirty="0" err="1"/>
              <a:t>Windpark</a:t>
            </a:r>
            <a:r>
              <a:rPr lang="en-US" sz="2500" dirty="0"/>
              <a:t> Sandl wind farm at the border (currently under transboundary EIA).</a:t>
            </a:r>
            <a:endParaRPr lang="cs-CZ" sz="2500" dirty="0"/>
          </a:p>
          <a:p>
            <a:pPr lvl="1">
              <a:buFont typeface="Wingdings" panose="05000000000000000000" pitchFamily="2" charset="2"/>
              <a:buChar char="Ø"/>
            </a:pPr>
            <a:endParaRPr lang="cs-CZ" sz="2500" dirty="0"/>
          </a:p>
          <a:p>
            <a:pPr lvl="1">
              <a:buFont typeface="Wingdings" panose="05000000000000000000" pitchFamily="2" charset="2"/>
              <a:buChar char="Ø"/>
            </a:pPr>
            <a:endParaRPr lang="cs-CZ" sz="2500" dirty="0"/>
          </a:p>
          <a:p>
            <a:pPr marL="0" lvl="1" algn="l" defTabSz="914400" rtl="0" eaLnBrk="1" latinLnBrk="0" hangingPunct="1">
              <a:buFont typeface="Wingdings" panose="05000000000000000000" pitchFamily="2" charset="2"/>
              <a:buNone/>
            </a:pPr>
            <a:r>
              <a:rPr lang="cs-CZ" sz="1200" kern="1200" dirty="0">
                <a:solidFill>
                  <a:schemeClr val="tx1"/>
                </a:solidFill>
                <a:latin typeface="+mn-lt"/>
                <a:ea typeface="+mn-ea"/>
                <a:cs typeface="+mn-cs"/>
              </a:rPr>
              <a:t>Vliv na: </a:t>
            </a:r>
          </a:p>
          <a:p>
            <a:pPr lvl="1">
              <a:buFont typeface="Wingdings" panose="05000000000000000000" pitchFamily="2" charset="2"/>
              <a:buChar char="Ø"/>
            </a:pPr>
            <a:r>
              <a:rPr lang="cs-CZ" sz="2800" dirty="0"/>
              <a:t>Zarůstání cenných lučních a mokřadních biotopů vlivem úbytku tradičního obhospodařování (sečení, pastva) </a:t>
            </a:r>
          </a:p>
          <a:p>
            <a:pPr lvl="1">
              <a:buFont typeface="Wingdings" panose="05000000000000000000" pitchFamily="2" charset="2"/>
              <a:buChar char="Ø"/>
            </a:pPr>
            <a:r>
              <a:rPr lang="cs-CZ" sz="2800" dirty="0"/>
              <a:t>Fragmentace stanovišť a vytlačování velkých šelem (rys, vlk) z jádrových území; ohrožení hnízdišť a migračních koridorů citlivých druhů (čáp černý, jeřábek lesní, tetřívek) </a:t>
            </a:r>
          </a:p>
          <a:p>
            <a:pPr lvl="1">
              <a:buFont typeface="Wingdings" panose="05000000000000000000" pitchFamily="2" charset="2"/>
              <a:buChar char="Ø"/>
            </a:pPr>
            <a:r>
              <a:rPr lang="cs-CZ" sz="2800" dirty="0"/>
              <a:t>Ohrožení kvality pitné vody: území NH tvoří 60 % povodí vodárenské nádrže Římov; riziko zhoršení kvality vody vlivem nové zástavby a nedostatečné kapacity čištění odpadních vod </a:t>
            </a:r>
          </a:p>
          <a:p>
            <a:pPr lvl="1">
              <a:buFont typeface="Wingdings" panose="05000000000000000000" pitchFamily="2" charset="2"/>
              <a:buChar char="Ø"/>
            </a:pPr>
            <a:r>
              <a:rPr lang="cs-CZ" sz="2800" dirty="0"/>
              <a:t>Nevratná ztráta klidu a krajinného rázu jako hlavní turistické hodnoty regionu (hrozba </a:t>
            </a:r>
            <a:r>
              <a:rPr lang="cs-CZ" sz="2800" dirty="0" err="1"/>
              <a:t>Windpark</a:t>
            </a:r>
            <a:r>
              <a:rPr lang="cs-CZ" sz="2800" dirty="0"/>
              <a:t> </a:t>
            </a:r>
            <a:r>
              <a:rPr lang="cs-CZ" sz="2800" dirty="0" err="1"/>
              <a:t>Sandl</a:t>
            </a:r>
            <a:r>
              <a:rPr lang="cs-CZ" sz="2800" dirty="0"/>
              <a:t>, developerský tlak)</a:t>
            </a:r>
            <a:endParaRPr lang="en-US" sz="2500" dirty="0"/>
          </a:p>
          <a:p>
            <a:endParaRPr lang="cs-CZ" dirty="0"/>
          </a:p>
        </p:txBody>
      </p:sp>
      <p:sp>
        <p:nvSpPr>
          <p:cNvPr id="4" name="Zástupný symbol pro číslo snímku 3"/>
          <p:cNvSpPr>
            <a:spLocks noGrp="1"/>
          </p:cNvSpPr>
          <p:nvPr>
            <p:ph type="sldNum" sz="quarter" idx="5"/>
          </p:nvPr>
        </p:nvSpPr>
        <p:spPr/>
        <p:txBody>
          <a:bodyPr/>
          <a:lstStyle/>
          <a:p>
            <a:fld id="{F120A0B7-421E-48B2-A452-C7789E783FB4}" type="slidenum">
              <a:rPr lang="cs-CZ" smtClean="0"/>
              <a:t>8</a:t>
            </a:fld>
            <a:endParaRPr lang="cs-CZ"/>
          </a:p>
        </p:txBody>
      </p:sp>
    </p:spTree>
    <p:extLst>
      <p:ext uri="{BB962C8B-B14F-4D97-AF65-F5344CB8AC3E}">
        <p14:creationId xmlns:p14="http://schemas.microsoft.com/office/powerpoint/2010/main" val="403173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491412AF-975A-44AB-BCE3-C32208F445F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D008EFA-CE01-437B-AF8C-0362153BF880}" type="slidenum">
              <a:rPr lang="cs-CZ" altLang="cs-CZ" smtClean="0"/>
              <a:pPr>
                <a:spcBef>
                  <a:spcPct val="0"/>
                </a:spcBef>
              </a:pPr>
              <a:t>17</a:t>
            </a:fld>
            <a:endParaRPr lang="cs-CZ" altLang="cs-CZ"/>
          </a:p>
        </p:txBody>
      </p:sp>
      <p:sp>
        <p:nvSpPr>
          <p:cNvPr id="19459" name="Rectangle 2">
            <a:extLst>
              <a:ext uri="{FF2B5EF4-FFF2-40B4-BE49-F238E27FC236}">
                <a16:creationId xmlns:a16="http://schemas.microsoft.com/office/drawing/2014/main" id="{19C1ABE3-E626-4AE8-9EBA-752F689E5C3D}"/>
              </a:ext>
            </a:extLst>
          </p:cNvPr>
          <p:cNvSpPr>
            <a:spLocks noGrp="1" noRot="1" noChangeAspect="1" noTextEdit="1"/>
          </p:cNvSpPr>
          <p:nvPr>
            <p:ph type="sldImg"/>
          </p:nvPr>
        </p:nvSpPr>
        <p:spPr>
          <a:ln/>
        </p:spPr>
        <p:txBody>
          <a:bodyPr/>
          <a:lstStyle/>
          <a:p>
            <a:endParaRPr lang="cs-CZ"/>
          </a:p>
        </p:txBody>
      </p:sp>
      <p:sp>
        <p:nvSpPr>
          <p:cNvPr id="19460" name="Rectangle 3">
            <a:extLst>
              <a:ext uri="{FF2B5EF4-FFF2-40B4-BE49-F238E27FC236}">
                <a16:creationId xmlns:a16="http://schemas.microsoft.com/office/drawing/2014/main" id="{294E1DFE-B959-42A3-AA03-6E2F38B0CC8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34196-B841-40CF-8213-00C35BDEEB1C}" type="slidenum">
              <a:rPr lang="cs-CZ" altLang="en-US"/>
              <a:pPr/>
              <a:t>18</a:t>
            </a:fld>
            <a:endParaRPr lang="cs-CZ" altLang="en-US"/>
          </a:p>
        </p:txBody>
      </p:sp>
      <p:sp>
        <p:nvSpPr>
          <p:cNvPr id="54274" name="Rectangle 2"/>
          <p:cNvSpPr>
            <a:spLocks noGrp="1" noRot="1" noChangeAspect="1" noChangeArrowheads="1" noTextEdit="1"/>
          </p:cNvSpPr>
          <p:nvPr>
            <p:ph type="sldImg"/>
          </p:nvPr>
        </p:nvSpPr>
        <p:spPr>
          <a:ln/>
        </p:spPr>
        <p:txBody>
          <a:bodyPr/>
          <a:lstStyle/>
          <a:p>
            <a:endParaRPr lang="cs-CZ"/>
          </a:p>
        </p:txBody>
      </p:sp>
      <p:sp>
        <p:nvSpPr>
          <p:cNvPr id="542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1096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6CE021-19B3-D424-3914-5A69FE7435F4}"/>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A369CF6B-1C39-53EA-5D58-9CFA50CF6D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6F9BE0C5-F451-7497-C6C1-8528BC8C933F}"/>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76DFAF5D-C6E7-45BA-5E28-5509DD627DF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791506A-5141-B912-D290-AB8A9F9F0911}"/>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2092870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6413DA-53F8-8AE3-9E23-FB07A192677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F1C23D0-0101-4D2C-D9BD-114DCDA3DDB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F6881D4-DBB7-63E4-977C-214DDEFE14C7}"/>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AC53DB15-0781-6362-7DA1-4CD092315D9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52691439-5D3E-D691-A6AE-BE212F630817}"/>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313268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05BCE3C-0ABE-FD67-DAC6-0A8A42E9CB29}"/>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D04DDB4-52C2-94E5-9822-74AD3B69493C}"/>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D3CEC2-4FDF-E948-DD39-478948AB7D93}"/>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66D9E602-2A1C-26D8-15FD-CE53D65B033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00E5C73-92B1-B622-E31E-1BEE01456E31}"/>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684243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endParaRPr lang="en-GB"/>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6197600" y="1600201"/>
            <a:ext cx="5384800" cy="4525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en-US"/>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en-US"/>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573930C1-13F1-4AE7-BDE2-681E65C3B902}" type="slidenum">
              <a:rPr lang="cs-CZ" altLang="en-US"/>
              <a:pPr/>
              <a:t>‹#›</a:t>
            </a:fld>
            <a:endParaRPr lang="cs-CZ" altLang="en-US"/>
          </a:p>
        </p:txBody>
      </p:sp>
    </p:spTree>
    <p:extLst>
      <p:ext uri="{BB962C8B-B14F-4D97-AF65-F5344CB8AC3E}">
        <p14:creationId xmlns:p14="http://schemas.microsoft.com/office/powerpoint/2010/main" val="60245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345694-D3C9-8293-3304-F1165CCC34A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F4EDB44-89CC-5749-2B75-5C90BF89003B}"/>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73E9401-3631-6853-DC1A-3FAB86255BE9}"/>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08604CBF-0AB5-17FD-AC03-9CD37E5C4B2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1551FA7-6474-04CC-C019-75037998FF3C}"/>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883352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AFFE15-92A4-1697-A05D-090CD14832C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F9A1F2FA-E46E-1072-9578-1606C63EF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EFC30A7-E2FE-99FD-350F-E30782304DBE}"/>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43C91A8D-5181-1DCC-34A7-A93D7D42E35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AFB933F8-433F-9032-707B-CD2202D05758}"/>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596481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EE2400-AAB0-4418-233F-40553B37A5E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681761C-022A-6660-FB22-48D1D415A3AB}"/>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D7B65514-D6A4-E6BA-5C46-B3A6576942CD}"/>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9432399A-BACB-C08B-D772-F0A3860886AC}"/>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6" name="Zástupný symbol pro zápatí 5">
            <a:extLst>
              <a:ext uri="{FF2B5EF4-FFF2-40B4-BE49-F238E27FC236}">
                <a16:creationId xmlns:a16="http://schemas.microsoft.com/office/drawing/2014/main" id="{04BFD7CC-79EC-94E8-650D-6D85223666D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2CBB798-C3B8-BDB0-73CF-D81746D0439F}"/>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316162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1CB116-0745-708E-262D-6F547502B1C0}"/>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851474E-6CA0-620A-E16B-4CF54D660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2EDCD29D-2F48-5AFF-7910-88C2040F7CE6}"/>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FC589EA-0AEB-057F-5656-35ADD7D18D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9D0E42DC-A7F5-ABC6-C1F3-C3E7125F62A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AF042C8-DC98-88FF-BA6B-C817669054AA}"/>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8" name="Zástupný symbol pro zápatí 7">
            <a:extLst>
              <a:ext uri="{FF2B5EF4-FFF2-40B4-BE49-F238E27FC236}">
                <a16:creationId xmlns:a16="http://schemas.microsoft.com/office/drawing/2014/main" id="{5A7AE573-CB9D-A7A5-5A95-C49DFF77C01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4B4F043A-1994-3667-BE1A-570AF13B5424}"/>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6502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D361E9-2008-F107-305A-B71DF68F6CC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BA4A8B44-74B6-7E3F-C978-9EA8DF3DDE17}"/>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4" name="Zástupný symbol pro zápatí 3">
            <a:extLst>
              <a:ext uri="{FF2B5EF4-FFF2-40B4-BE49-F238E27FC236}">
                <a16:creationId xmlns:a16="http://schemas.microsoft.com/office/drawing/2014/main" id="{B5E157F5-F427-3A68-4F1A-1888FC9BB6DC}"/>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664F31E4-3AE4-D42D-F45F-66989951D08E}"/>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369539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4103817-239E-8981-25B5-BBD86DFE8C25}"/>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3" name="Zástupný symbol pro zápatí 2">
            <a:extLst>
              <a:ext uri="{FF2B5EF4-FFF2-40B4-BE49-F238E27FC236}">
                <a16:creationId xmlns:a16="http://schemas.microsoft.com/office/drawing/2014/main" id="{2A7F3B94-F7AE-02DB-9301-C2637877EEC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2F867EA-2216-3120-527C-B73FB52A6B7D}"/>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95720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BA9BF9-B1F7-AA10-3BE0-26BE8109A65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691632EC-2608-3F16-9034-7BDCE7C6C6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46C7C2C2-DFAA-6686-9D65-DB7151EC9D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A936E0D-A1AD-AAD6-2B53-87A8DD6C91C8}"/>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6" name="Zástupný symbol pro zápatí 5">
            <a:extLst>
              <a:ext uri="{FF2B5EF4-FFF2-40B4-BE49-F238E27FC236}">
                <a16:creationId xmlns:a16="http://schemas.microsoft.com/office/drawing/2014/main" id="{D8ACD657-6EAA-41EC-7F2E-18A35B8CF6D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0E3207E-A957-2DA3-03BE-FE1CD60B380F}"/>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2416105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6213C3-6E52-7F62-725C-5B1AABECE07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B2FA25D-8D29-14C0-E36C-FDFB8C0747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3101A39A-E2FC-197D-41FB-76052D237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B2FB70E-0616-7947-20C8-BBFC9EA90322}"/>
              </a:ext>
            </a:extLst>
          </p:cNvPr>
          <p:cNvSpPr>
            <a:spLocks noGrp="1"/>
          </p:cNvSpPr>
          <p:nvPr>
            <p:ph type="dt" sz="half" idx="10"/>
          </p:nvPr>
        </p:nvSpPr>
        <p:spPr/>
        <p:txBody>
          <a:bodyPr/>
          <a:lstStyle/>
          <a:p>
            <a:fld id="{A23DA329-DD45-4DD7-A5F4-AECD8E7BEF9F}" type="datetimeFigureOut">
              <a:rPr lang="cs-CZ" smtClean="0"/>
              <a:t>14.05.2026</a:t>
            </a:fld>
            <a:endParaRPr lang="cs-CZ"/>
          </a:p>
        </p:txBody>
      </p:sp>
      <p:sp>
        <p:nvSpPr>
          <p:cNvPr id="6" name="Zástupný symbol pro zápatí 5">
            <a:extLst>
              <a:ext uri="{FF2B5EF4-FFF2-40B4-BE49-F238E27FC236}">
                <a16:creationId xmlns:a16="http://schemas.microsoft.com/office/drawing/2014/main" id="{04BA3761-2E0F-0D1A-3139-E455E555F53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2F84CD5-389A-8B8F-1F12-11050741B781}"/>
              </a:ext>
            </a:extLst>
          </p:cNvPr>
          <p:cNvSpPr>
            <a:spLocks noGrp="1"/>
          </p:cNvSpPr>
          <p:nvPr>
            <p:ph type="sldNum" sz="quarter" idx="12"/>
          </p:nvPr>
        </p:nvSpPr>
        <p:spPr/>
        <p:txBody>
          <a:bodyPr/>
          <a:lstStyle/>
          <a:p>
            <a:fld id="{27A873FD-008F-4C57-BDE3-85F1FE4B278B}" type="slidenum">
              <a:rPr lang="cs-CZ" smtClean="0"/>
              <a:t>‹#›</a:t>
            </a:fld>
            <a:endParaRPr lang="cs-CZ"/>
          </a:p>
        </p:txBody>
      </p:sp>
    </p:spTree>
    <p:extLst>
      <p:ext uri="{BB962C8B-B14F-4D97-AF65-F5344CB8AC3E}">
        <p14:creationId xmlns:p14="http://schemas.microsoft.com/office/powerpoint/2010/main" val="188197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8133983-01B1-729D-CC60-F2D50AD82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B2CD88F8-11E8-DF06-F07F-751B3C549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19D5057-36B2-3A0B-65A4-4853AB54A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DA329-DD45-4DD7-A5F4-AECD8E7BEF9F}" type="datetimeFigureOut">
              <a:rPr lang="cs-CZ" smtClean="0"/>
              <a:t>14.05.2026</a:t>
            </a:fld>
            <a:endParaRPr lang="cs-CZ"/>
          </a:p>
        </p:txBody>
      </p:sp>
      <p:sp>
        <p:nvSpPr>
          <p:cNvPr id="5" name="Zástupný symbol pro zápatí 4">
            <a:extLst>
              <a:ext uri="{FF2B5EF4-FFF2-40B4-BE49-F238E27FC236}">
                <a16:creationId xmlns:a16="http://schemas.microsoft.com/office/drawing/2014/main" id="{0F9FECF9-107D-7EEA-3EE6-ABF90FF8A3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BF76488F-6D5A-ADCF-40D4-ECD3611E63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A873FD-008F-4C57-BDE3-85F1FE4B278B}" type="slidenum">
              <a:rPr lang="cs-CZ" smtClean="0"/>
              <a:t>‹#›</a:t>
            </a:fld>
            <a:endParaRPr lang="cs-CZ"/>
          </a:p>
        </p:txBody>
      </p:sp>
    </p:spTree>
    <p:extLst>
      <p:ext uri="{BB962C8B-B14F-4D97-AF65-F5344CB8AC3E}">
        <p14:creationId xmlns:p14="http://schemas.microsoft.com/office/powerpoint/2010/main" val="103242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31CB97C9-686C-1F66-3272-7F72F8FF311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98608" y="1312994"/>
            <a:ext cx="6021363" cy="3227826"/>
          </a:xfrm>
          <a:prstGeom prst="rect">
            <a:avLst/>
          </a:prstGeom>
        </p:spPr>
      </p:pic>
      <p:sp>
        <p:nvSpPr>
          <p:cNvPr id="2" name="Nadpis 1">
            <a:extLst>
              <a:ext uri="{FF2B5EF4-FFF2-40B4-BE49-F238E27FC236}">
                <a16:creationId xmlns:a16="http://schemas.microsoft.com/office/drawing/2014/main" id="{9E3C00F7-8055-46A1-D955-3B58242325DD}"/>
              </a:ext>
            </a:extLst>
          </p:cNvPr>
          <p:cNvSpPr>
            <a:spLocks noGrp="1"/>
          </p:cNvSpPr>
          <p:nvPr>
            <p:ph type="ctrTitle"/>
          </p:nvPr>
        </p:nvSpPr>
        <p:spPr>
          <a:xfrm>
            <a:off x="448235" y="336885"/>
            <a:ext cx="11295529" cy="701676"/>
          </a:xfrm>
        </p:spPr>
        <p:txBody>
          <a:bodyPr>
            <a:normAutofit/>
          </a:bodyPr>
          <a:lstStyle/>
          <a:p>
            <a:r>
              <a:rPr lang="en-US" sz="2800" b="1" dirty="0">
                <a:latin typeface="+mn-lt"/>
              </a:rPr>
              <a:t>Sustainable natural habitats – the first condition for sustainable tourism</a:t>
            </a:r>
            <a:endParaRPr lang="cs-CZ" sz="2800" b="1" dirty="0">
              <a:latin typeface="+mn-lt"/>
            </a:endParaRPr>
          </a:p>
        </p:txBody>
      </p:sp>
      <p:sp>
        <p:nvSpPr>
          <p:cNvPr id="3" name="Podnadpis 2">
            <a:extLst>
              <a:ext uri="{FF2B5EF4-FFF2-40B4-BE49-F238E27FC236}">
                <a16:creationId xmlns:a16="http://schemas.microsoft.com/office/drawing/2014/main" id="{7AC3625A-F488-1F37-7990-73F9E619F716}"/>
              </a:ext>
            </a:extLst>
          </p:cNvPr>
          <p:cNvSpPr>
            <a:spLocks noGrp="1"/>
          </p:cNvSpPr>
          <p:nvPr>
            <p:ph type="subTitle" idx="1"/>
          </p:nvPr>
        </p:nvSpPr>
        <p:spPr>
          <a:xfrm>
            <a:off x="1639069" y="4540820"/>
            <a:ext cx="9144000" cy="2103898"/>
          </a:xfrm>
        </p:spPr>
        <p:txBody>
          <a:bodyPr>
            <a:normAutofit fontScale="92500" lnSpcReduction="10000"/>
          </a:bodyPr>
          <a:lstStyle/>
          <a:p>
            <a:r>
              <a:rPr lang="cs-CZ" u="sng" dirty="0"/>
              <a:t>Pavel Cudlín</a:t>
            </a:r>
            <a:r>
              <a:rPr lang="cs-CZ" u="sng" baseline="30000" dirty="0"/>
              <a:t> 1</a:t>
            </a:r>
            <a:endParaRPr lang="cs-CZ" u="sng" dirty="0"/>
          </a:p>
          <a:p>
            <a:r>
              <a:rPr lang="cs-CZ" dirty="0"/>
              <a:t>Jan Purkyt</a:t>
            </a:r>
            <a:r>
              <a:rPr lang="cs-CZ" sz="2400" baseline="30000" dirty="0"/>
              <a:t> 1</a:t>
            </a:r>
            <a:r>
              <a:rPr lang="cs-CZ" dirty="0"/>
              <a:t>, Vilém Pechanec</a:t>
            </a:r>
            <a:r>
              <a:rPr lang="cs-CZ" sz="2400" baseline="30000" dirty="0"/>
              <a:t> 2</a:t>
            </a:r>
            <a:r>
              <a:rPr lang="cs-CZ" dirty="0"/>
              <a:t>, Ondřej Cudlín</a:t>
            </a:r>
            <a:r>
              <a:rPr lang="cs-CZ" sz="2400" baseline="30000" dirty="0"/>
              <a:t> 1</a:t>
            </a:r>
            <a:r>
              <a:rPr lang="cs-CZ" dirty="0"/>
              <a:t>, Marcela Prokopová</a:t>
            </a:r>
            <a:r>
              <a:rPr lang="cs-CZ" sz="2400" baseline="30000" dirty="0"/>
              <a:t> 1</a:t>
            </a:r>
            <a:r>
              <a:rPr lang="cs-CZ" dirty="0"/>
              <a:t>, Ahmed Mohammed Ahmed Alhuseen</a:t>
            </a:r>
            <a:r>
              <a:rPr lang="cs-CZ" baseline="30000" dirty="0"/>
              <a:t>1</a:t>
            </a:r>
            <a:r>
              <a:rPr lang="cs-CZ" dirty="0"/>
              <a:t>,  Renata Včeláková</a:t>
            </a:r>
            <a:r>
              <a:rPr lang="cs-CZ" baseline="30000" dirty="0"/>
              <a:t> 1</a:t>
            </a:r>
            <a:endParaRPr lang="cs-CZ" dirty="0"/>
          </a:p>
          <a:p>
            <a:r>
              <a:rPr lang="cs-CZ" sz="1800" dirty="0"/>
              <a:t>	</a:t>
            </a:r>
          </a:p>
          <a:p>
            <a:r>
              <a:rPr lang="cs-CZ" sz="1800" baseline="30000" dirty="0"/>
              <a:t>1</a:t>
            </a:r>
            <a:r>
              <a:rPr lang="en-US" sz="1800" dirty="0"/>
              <a:t>Global Change Research Institute of the Czech Academy of Sciences</a:t>
            </a:r>
            <a:endParaRPr lang="cs-CZ" sz="1800" dirty="0"/>
          </a:p>
          <a:p>
            <a:r>
              <a:rPr lang="cs-CZ" sz="1800" baseline="30000" dirty="0"/>
              <a:t>2</a:t>
            </a:r>
            <a:r>
              <a:rPr lang="en-US" sz="1800" dirty="0"/>
              <a:t>Department of Geoinformatics, Faculty of Science, </a:t>
            </a:r>
            <a:r>
              <a:rPr lang="en-US" sz="1800" dirty="0" err="1"/>
              <a:t>Palacký</a:t>
            </a:r>
            <a:r>
              <a:rPr lang="en-US" sz="1800" dirty="0"/>
              <a:t> University Olomouc</a:t>
            </a:r>
          </a:p>
        </p:txBody>
      </p:sp>
      <p:pic>
        <p:nvPicPr>
          <p:cNvPr id="4" name="Picture 3" descr="2016-hlavickovy_papir_logo_hlava">
            <a:extLst>
              <a:ext uri="{FF2B5EF4-FFF2-40B4-BE49-F238E27FC236}">
                <a16:creationId xmlns:a16="http://schemas.microsoft.com/office/drawing/2014/main" id="{7AC5E573-A05C-D361-5F8B-0DA5601FC13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490" y="0"/>
            <a:ext cx="1565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928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5C5138-A47B-B2DA-8985-57F7C42B39C5}"/>
              </a:ext>
            </a:extLst>
          </p:cNvPr>
          <p:cNvSpPr>
            <a:spLocks noGrp="1"/>
          </p:cNvSpPr>
          <p:nvPr>
            <p:ph type="title"/>
          </p:nvPr>
        </p:nvSpPr>
        <p:spPr>
          <a:xfrm>
            <a:off x="1018674" y="1"/>
            <a:ext cx="10515600" cy="1169042"/>
          </a:xfrm>
        </p:spPr>
        <p:txBody>
          <a:bodyPr>
            <a:normAutofit/>
          </a:bodyPr>
          <a:lstStyle/>
          <a:p>
            <a:r>
              <a:rPr lang="cs-CZ" sz="4000" b="1" dirty="0" err="1">
                <a:latin typeface="+mn-lt"/>
              </a:rPr>
              <a:t>Methods</a:t>
            </a:r>
            <a:endParaRPr lang="cs-CZ" sz="4000" b="1" dirty="0">
              <a:latin typeface="+mn-lt"/>
            </a:endParaRPr>
          </a:p>
        </p:txBody>
      </p:sp>
      <p:sp>
        <p:nvSpPr>
          <p:cNvPr id="3" name="Zástupný obsah 2">
            <a:extLst>
              <a:ext uri="{FF2B5EF4-FFF2-40B4-BE49-F238E27FC236}">
                <a16:creationId xmlns:a16="http://schemas.microsoft.com/office/drawing/2014/main" id="{BDA3B792-04A0-4702-8C36-B9AC9615E9DD}"/>
              </a:ext>
            </a:extLst>
          </p:cNvPr>
          <p:cNvSpPr>
            <a:spLocks noGrp="1"/>
          </p:cNvSpPr>
          <p:nvPr>
            <p:ph idx="1"/>
          </p:nvPr>
        </p:nvSpPr>
        <p:spPr>
          <a:xfrm>
            <a:off x="838200" y="1030147"/>
            <a:ext cx="10840656" cy="5382228"/>
          </a:xfrm>
        </p:spPr>
        <p:txBody>
          <a:bodyPr>
            <a:normAutofit fontScale="92500" lnSpcReduction="20000"/>
          </a:bodyPr>
          <a:lstStyle/>
          <a:p>
            <a:pPr marL="0" indent="0">
              <a:buNone/>
            </a:pPr>
            <a:r>
              <a:rPr lang="en-GB" sz="3200" noProof="0" dirty="0"/>
              <a:t>The framework integrates three complementary analytic tools: </a:t>
            </a:r>
          </a:p>
          <a:p>
            <a:r>
              <a:rPr lang="en-GB" sz="3200" noProof="0" dirty="0"/>
              <a:t>The modified CZ-GLOBIO3 model to assess biodiversity endangerment </a:t>
            </a:r>
          </a:p>
          <a:p>
            <a:r>
              <a:rPr lang="en-GB" sz="3200" noProof="0" dirty="0"/>
              <a:t> A land use change analysis based on CORINE data </a:t>
            </a:r>
            <a:r>
              <a:rPr lang="cs-CZ" sz="3200" noProof="0" dirty="0"/>
              <a:t>1990-2018 and </a:t>
            </a:r>
            <a:r>
              <a:rPr lang="en-GB" sz="3200" noProof="0" dirty="0"/>
              <a:t>2006–2018 to identify development risks</a:t>
            </a:r>
          </a:p>
          <a:p>
            <a:r>
              <a:rPr lang="en-GB" sz="3200" noProof="0" dirty="0"/>
              <a:t>The Habitat Valuation Method (HVM) to evaluate habitat quality based on eight ecological criteria</a:t>
            </a:r>
            <a:r>
              <a:rPr lang="cs-CZ" sz="3200" noProof="0" dirty="0"/>
              <a:t> and </a:t>
            </a:r>
            <a:r>
              <a:rPr lang="cs-CZ" sz="3200" noProof="0" dirty="0" err="1"/>
              <a:t>its</a:t>
            </a:r>
            <a:r>
              <a:rPr lang="cs-CZ" sz="3200" noProof="0" dirty="0"/>
              <a:t> </a:t>
            </a:r>
            <a:r>
              <a:rPr lang="cs-CZ" sz="3200" noProof="0" dirty="0" err="1"/>
              <a:t>individual</a:t>
            </a:r>
            <a:r>
              <a:rPr lang="cs-CZ" sz="3200" noProof="0" dirty="0"/>
              <a:t> habitat </a:t>
            </a:r>
            <a:r>
              <a:rPr lang="cs-CZ" sz="3200" noProof="0" dirty="0" err="1"/>
              <a:t>valuation</a:t>
            </a:r>
            <a:r>
              <a:rPr lang="cs-CZ" sz="3200" noProof="0" dirty="0"/>
              <a:t> (</a:t>
            </a:r>
            <a:r>
              <a:rPr lang="cs-CZ" sz="3200" noProof="0" dirty="0" err="1"/>
              <a:t>Seják</a:t>
            </a:r>
            <a:r>
              <a:rPr lang="cs-CZ" sz="3200" noProof="0" dirty="0"/>
              <a:t> et al. 2018)</a:t>
            </a:r>
            <a:endParaRPr lang="en-GB" sz="3200" noProof="0" dirty="0"/>
          </a:p>
          <a:p>
            <a:endParaRPr lang="en-GB" sz="3200" noProof="0" dirty="0"/>
          </a:p>
          <a:p>
            <a:pPr marL="0" indent="0">
              <a:buNone/>
            </a:pPr>
            <a:r>
              <a:rPr lang="en-GB" sz="3200" noProof="0" dirty="0"/>
              <a:t>Next information was obtained in the frame of participation research with relevant stakeho</a:t>
            </a:r>
            <a:r>
              <a:rPr lang="cs-CZ" sz="3200" noProof="0" dirty="0"/>
              <a:t>l</a:t>
            </a:r>
            <a:r>
              <a:rPr lang="en-GB" sz="3200" noProof="0" dirty="0" err="1"/>
              <a:t>ders</a:t>
            </a:r>
            <a:r>
              <a:rPr lang="en-GB" sz="3200" noProof="0" dirty="0"/>
              <a:t> (local government, state nature protection, municipalities, non-government organisations, farmers, foresters.</a:t>
            </a:r>
          </a:p>
          <a:p>
            <a:pPr marL="0" indent="0">
              <a:buNone/>
            </a:pPr>
            <a:endParaRPr lang="cs-CZ" sz="3600" dirty="0"/>
          </a:p>
          <a:p>
            <a:pPr marL="0" indent="0">
              <a:buNone/>
            </a:pPr>
            <a:endParaRPr lang="cs-CZ" sz="3600" dirty="0"/>
          </a:p>
          <a:p>
            <a:endParaRPr lang="cs-CZ" sz="3600" dirty="0"/>
          </a:p>
        </p:txBody>
      </p:sp>
    </p:spTree>
    <p:extLst>
      <p:ext uri="{BB962C8B-B14F-4D97-AF65-F5344CB8AC3E}">
        <p14:creationId xmlns:p14="http://schemas.microsoft.com/office/powerpoint/2010/main" val="3317095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C445A4-606A-BEA6-4C1E-EC5C696D0F5F}"/>
              </a:ext>
            </a:extLst>
          </p:cNvPr>
          <p:cNvSpPr>
            <a:spLocks noGrp="1"/>
          </p:cNvSpPr>
          <p:nvPr>
            <p:ph type="title"/>
          </p:nvPr>
        </p:nvSpPr>
        <p:spPr>
          <a:xfrm>
            <a:off x="838200" y="18255"/>
            <a:ext cx="10515600" cy="1325563"/>
          </a:xfrm>
        </p:spPr>
        <p:txBody>
          <a:bodyPr>
            <a:normAutofit/>
          </a:bodyPr>
          <a:lstStyle/>
          <a:p>
            <a:r>
              <a:rPr lang="en-US" sz="3600" b="1" dirty="0">
                <a:latin typeface="+mn-lt"/>
              </a:rPr>
              <a:t>Detailed Habitat Layer </a:t>
            </a:r>
            <a:endParaRPr lang="cs-CZ" sz="3600" b="1" dirty="0">
              <a:latin typeface="+mn-lt"/>
            </a:endParaRPr>
          </a:p>
        </p:txBody>
      </p:sp>
      <p:sp>
        <p:nvSpPr>
          <p:cNvPr id="3" name="Zástupný obsah 2">
            <a:extLst>
              <a:ext uri="{FF2B5EF4-FFF2-40B4-BE49-F238E27FC236}">
                <a16:creationId xmlns:a16="http://schemas.microsoft.com/office/drawing/2014/main" id="{3B4382D2-57E8-4F85-2C10-65070C53A4A5}"/>
              </a:ext>
            </a:extLst>
          </p:cNvPr>
          <p:cNvSpPr>
            <a:spLocks noGrp="1"/>
          </p:cNvSpPr>
          <p:nvPr>
            <p:ph idx="1"/>
          </p:nvPr>
        </p:nvSpPr>
        <p:spPr>
          <a:xfrm>
            <a:off x="538569" y="1343818"/>
            <a:ext cx="6848475" cy="4351338"/>
          </a:xfrm>
        </p:spPr>
        <p:txBody>
          <a:bodyPr>
            <a:normAutofit lnSpcReduction="10000"/>
          </a:bodyPr>
          <a:lstStyle/>
          <a:p>
            <a:r>
              <a:rPr lang="en-US" noProof="0" dirty="0"/>
              <a:t>The Detailed Habitat Layer (DHL) forms the core spatial dataset underlying the CZ-GLOBIO3 model</a:t>
            </a:r>
            <a:r>
              <a:rPr lang="cs-CZ" noProof="0" dirty="0"/>
              <a:t>. It</a:t>
            </a:r>
            <a:r>
              <a:rPr lang="en-GB" noProof="0" dirty="0"/>
              <a:t> integrates the Habitat Mapping Layer of the Czech Republic at 1:10,000 scale, containing 168 natural habitats (</a:t>
            </a:r>
            <a:r>
              <a:rPr lang="en-GB" noProof="0" dirty="0" err="1"/>
              <a:t>Chytrý</a:t>
            </a:r>
            <a:r>
              <a:rPr lang="en-GB" noProof="0" dirty="0"/>
              <a:t> et al. 2010) and 45 non-natural habitats (</a:t>
            </a:r>
            <a:r>
              <a:rPr lang="en-GB" noProof="0" dirty="0" err="1"/>
              <a:t>Seják</a:t>
            </a:r>
            <a:r>
              <a:rPr lang="en-GB" noProof="0" dirty="0"/>
              <a:t> et al. 2018), supplemented by LPIS 2022, ZABAGED 2023, OpenStreetMap 2022, and another 6 data layers from Copernicus Land Monitoring Service, Czech Forestry Institute, and Department of Geoinformatics, UPOL.</a:t>
            </a:r>
            <a:endParaRPr lang="cs-CZ" noProof="0" dirty="0"/>
          </a:p>
        </p:txBody>
      </p:sp>
      <p:pic>
        <p:nvPicPr>
          <p:cNvPr id="5" name="Obrázek 4">
            <a:extLst>
              <a:ext uri="{FF2B5EF4-FFF2-40B4-BE49-F238E27FC236}">
                <a16:creationId xmlns:a16="http://schemas.microsoft.com/office/drawing/2014/main" id="{1EE00013-CBB0-01F0-716D-B7A210817CE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86625" y="1428225"/>
            <a:ext cx="4829174" cy="4001550"/>
          </a:xfrm>
          <a:prstGeom prst="rect">
            <a:avLst/>
          </a:prstGeom>
        </p:spPr>
      </p:pic>
    </p:spTree>
    <p:extLst>
      <p:ext uri="{BB962C8B-B14F-4D97-AF65-F5344CB8AC3E}">
        <p14:creationId xmlns:p14="http://schemas.microsoft.com/office/powerpoint/2010/main" val="2515395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61F6BF-DCB6-0FCB-709F-C51242CDE275}"/>
              </a:ext>
            </a:extLst>
          </p:cNvPr>
          <p:cNvSpPr>
            <a:spLocks noGrp="1"/>
          </p:cNvSpPr>
          <p:nvPr>
            <p:ph type="title"/>
          </p:nvPr>
        </p:nvSpPr>
        <p:spPr>
          <a:xfrm>
            <a:off x="838200" y="365125"/>
            <a:ext cx="10515600" cy="662397"/>
          </a:xfrm>
        </p:spPr>
        <p:txBody>
          <a:bodyPr>
            <a:normAutofit/>
          </a:bodyPr>
          <a:lstStyle/>
          <a:p>
            <a:r>
              <a:rPr lang="cs-CZ" sz="3600" b="1" dirty="0">
                <a:latin typeface="+mn-lt"/>
              </a:rPr>
              <a:t>Model GLOBIO </a:t>
            </a:r>
            <a:r>
              <a:rPr lang="en-GB" sz="3600" b="1" dirty="0">
                <a:latin typeface="+mn-lt"/>
              </a:rPr>
              <a:t>3 - Global Biodiversity </a:t>
            </a:r>
            <a:r>
              <a:rPr lang="cs-CZ" sz="3600" b="1" dirty="0">
                <a:latin typeface="+mn-lt"/>
              </a:rPr>
              <a:t>model</a:t>
            </a:r>
          </a:p>
        </p:txBody>
      </p:sp>
      <p:sp>
        <p:nvSpPr>
          <p:cNvPr id="3" name="Zástupný obsah 2">
            <a:extLst>
              <a:ext uri="{FF2B5EF4-FFF2-40B4-BE49-F238E27FC236}">
                <a16:creationId xmlns:a16="http://schemas.microsoft.com/office/drawing/2014/main" id="{E09F2F53-771F-EB4E-01FF-CF7B4D4BFB4A}"/>
              </a:ext>
            </a:extLst>
          </p:cNvPr>
          <p:cNvSpPr>
            <a:spLocks noGrp="1"/>
          </p:cNvSpPr>
          <p:nvPr>
            <p:ph idx="1"/>
          </p:nvPr>
        </p:nvSpPr>
        <p:spPr>
          <a:xfrm>
            <a:off x="414779" y="1291472"/>
            <a:ext cx="11500701" cy="5363852"/>
          </a:xfrm>
        </p:spPr>
        <p:txBody>
          <a:bodyPr>
            <a:normAutofit lnSpcReduction="10000"/>
          </a:bodyPr>
          <a:lstStyle/>
          <a:p>
            <a:r>
              <a:rPr lang="en-US" dirty="0"/>
              <a:t>The GLOBIO</a:t>
            </a:r>
            <a:r>
              <a:rPr lang="cs-CZ" dirty="0"/>
              <a:t> </a:t>
            </a:r>
            <a:r>
              <a:rPr lang="en-US" dirty="0"/>
              <a:t>3 model (Alkemade et al. 2009)</a:t>
            </a:r>
            <a:r>
              <a:rPr lang="cs-CZ" dirty="0"/>
              <a:t> </a:t>
            </a:r>
            <a:r>
              <a:rPr lang="en-US" dirty="0"/>
              <a:t>estimates the threat to biodiversity - the potential loss of species in a habitat with a reduced degree of naturalness due to human activities using the </a:t>
            </a:r>
            <a:r>
              <a:rPr lang="en-US" b="1" dirty="0"/>
              <a:t>MSA indicator (mean species abundance).</a:t>
            </a:r>
            <a:endParaRPr lang="cs-CZ" b="1" dirty="0"/>
          </a:p>
          <a:p>
            <a:r>
              <a:rPr lang="en-US" dirty="0"/>
              <a:t>The value of the indicator ranges from 0 to 1 (0-100%).</a:t>
            </a:r>
            <a:r>
              <a:rPr lang="cs-CZ" dirty="0"/>
              <a:t> </a:t>
            </a:r>
            <a:r>
              <a:rPr lang="cs-CZ" dirty="0" err="1"/>
              <a:t>We</a:t>
            </a:r>
            <a:r>
              <a:rPr lang="en-GB" dirty="0"/>
              <a:t> converted  </a:t>
            </a:r>
            <a:r>
              <a:rPr lang="cs-CZ" dirty="0" err="1"/>
              <a:t>the</a:t>
            </a:r>
            <a:r>
              <a:rPr lang="cs-CZ" dirty="0"/>
              <a:t> </a:t>
            </a:r>
            <a:r>
              <a:rPr lang="en-GB" dirty="0"/>
              <a:t>GLOBIO3 model to </a:t>
            </a:r>
            <a:r>
              <a:rPr lang="en-GB" b="1" dirty="0"/>
              <a:t>CZ-GLOBIO</a:t>
            </a:r>
            <a:r>
              <a:rPr lang="cs-CZ" b="1" dirty="0"/>
              <a:t>3</a:t>
            </a:r>
            <a:r>
              <a:rPr lang="en-GB" dirty="0"/>
              <a:t> by adjusting global to local scales and using habitat quality and naturalness data instead of worldwide species occurrence data</a:t>
            </a:r>
            <a:r>
              <a:rPr lang="cs-CZ" dirty="0"/>
              <a:t>.</a:t>
            </a:r>
          </a:p>
          <a:p>
            <a:r>
              <a:rPr lang="en-US" dirty="0"/>
              <a:t>An MSA value of 1 corresponds to the conservation of all native species in undisturbed ecosystems, and an MSA value of 0 reflects a completely altered </a:t>
            </a:r>
            <a:r>
              <a:rPr lang="cs-CZ" dirty="0" err="1"/>
              <a:t>artifcial</a:t>
            </a:r>
            <a:r>
              <a:rPr lang="cs-CZ" dirty="0"/>
              <a:t> </a:t>
            </a:r>
            <a:r>
              <a:rPr lang="en-US" dirty="0"/>
              <a:t>ecosystem without native species.</a:t>
            </a:r>
            <a:endParaRPr lang="cs-CZ" dirty="0"/>
          </a:p>
          <a:p>
            <a:r>
              <a:rPr lang="en-US" dirty="0"/>
              <a:t>we work with four main drivers that have direct impact on species diversity</a:t>
            </a:r>
            <a:r>
              <a:rPr lang="cs-CZ" dirty="0"/>
              <a:t>:</a:t>
            </a:r>
            <a:r>
              <a:rPr lang="en-GB" dirty="0"/>
              <a:t> (</a:t>
            </a:r>
            <a:r>
              <a:rPr lang="en-GB" dirty="0" err="1"/>
              <a:t>i</a:t>
            </a:r>
            <a:r>
              <a:rPr lang="en-GB" dirty="0"/>
              <a:t>) </a:t>
            </a:r>
            <a:r>
              <a:rPr lang="en-GB" b="1" dirty="0"/>
              <a:t>land use </a:t>
            </a:r>
            <a:r>
              <a:rPr lang="en-GB" dirty="0"/>
              <a:t>(MSA_LU), (ii) </a:t>
            </a:r>
            <a:r>
              <a:rPr lang="en-GB" b="1" dirty="0"/>
              <a:t>infrastructure development </a:t>
            </a:r>
            <a:r>
              <a:rPr lang="en-GB" dirty="0"/>
              <a:t>(MSA_I); (iii) </a:t>
            </a:r>
            <a:r>
              <a:rPr lang="en-GB" b="1" dirty="0"/>
              <a:t>fragmentation</a:t>
            </a:r>
            <a:r>
              <a:rPr lang="en-GB" dirty="0"/>
              <a:t> (MSA_F)</a:t>
            </a:r>
            <a:r>
              <a:rPr lang="cs-CZ" dirty="0"/>
              <a:t> and (</a:t>
            </a:r>
            <a:r>
              <a:rPr lang="cs-CZ" dirty="0" err="1"/>
              <a:t>iv</a:t>
            </a:r>
            <a:r>
              <a:rPr lang="cs-CZ" dirty="0"/>
              <a:t>) N </a:t>
            </a:r>
            <a:r>
              <a:rPr lang="cs-CZ" b="1" dirty="0" err="1"/>
              <a:t>critical</a:t>
            </a:r>
            <a:r>
              <a:rPr lang="cs-CZ" b="1" dirty="0"/>
              <a:t> </a:t>
            </a:r>
            <a:r>
              <a:rPr lang="cs-CZ" b="1" dirty="0" err="1"/>
              <a:t>load</a:t>
            </a:r>
            <a:r>
              <a:rPr lang="cs-CZ" b="1" dirty="0"/>
              <a:t> </a:t>
            </a:r>
            <a:r>
              <a:rPr lang="cs-CZ" b="1" dirty="0" err="1"/>
              <a:t>exceedance</a:t>
            </a:r>
            <a:r>
              <a:rPr lang="cs-CZ" dirty="0"/>
              <a:t>.</a:t>
            </a:r>
            <a:endParaRPr lang="en-GB" dirty="0"/>
          </a:p>
        </p:txBody>
      </p:sp>
    </p:spTree>
    <p:extLst>
      <p:ext uri="{BB962C8B-B14F-4D97-AF65-F5344CB8AC3E}">
        <p14:creationId xmlns:p14="http://schemas.microsoft.com/office/powerpoint/2010/main" val="301045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A24234-9A7E-02F6-4C16-7F7D8DE75749}"/>
              </a:ext>
            </a:extLst>
          </p:cNvPr>
          <p:cNvSpPr>
            <a:spLocks noGrp="1"/>
          </p:cNvSpPr>
          <p:nvPr>
            <p:ph type="title"/>
          </p:nvPr>
        </p:nvSpPr>
        <p:spPr>
          <a:xfrm>
            <a:off x="2085976" y="-274856"/>
            <a:ext cx="9248774" cy="1325563"/>
          </a:xfrm>
        </p:spPr>
        <p:txBody>
          <a:bodyPr>
            <a:normAutofit/>
          </a:bodyPr>
          <a:lstStyle/>
          <a:p>
            <a:r>
              <a:rPr lang="cs-CZ" sz="3200" b="1" dirty="0">
                <a:latin typeface="+mn-lt"/>
              </a:rPr>
              <a:t>MSA </a:t>
            </a:r>
            <a:r>
              <a:rPr lang="cs-CZ" sz="3200" b="1" dirty="0" err="1">
                <a:latin typeface="+mn-lt"/>
              </a:rPr>
              <a:t>Category</a:t>
            </a:r>
            <a:r>
              <a:rPr lang="cs-CZ" sz="3200" b="1" dirty="0">
                <a:latin typeface="+mn-lt"/>
              </a:rPr>
              <a:t> </a:t>
            </a:r>
            <a:r>
              <a:rPr lang="cs-CZ" sz="3200" b="1" dirty="0" err="1">
                <a:latin typeface="+mn-lt"/>
              </a:rPr>
              <a:t>for</a:t>
            </a:r>
            <a:r>
              <a:rPr lang="cs-CZ" sz="3200" b="1" dirty="0">
                <a:latin typeface="+mn-lt"/>
              </a:rPr>
              <a:t> </a:t>
            </a:r>
            <a:r>
              <a:rPr lang="cs-CZ" sz="3200" b="1" dirty="0" err="1">
                <a:latin typeface="+mn-lt"/>
              </a:rPr>
              <a:t>the</a:t>
            </a:r>
            <a:r>
              <a:rPr lang="cs-CZ" sz="3200" b="1" dirty="0">
                <a:latin typeface="+mn-lt"/>
              </a:rPr>
              <a:t> Novohradské hory </a:t>
            </a:r>
            <a:r>
              <a:rPr lang="cs-CZ" sz="3200" b="1" dirty="0" err="1">
                <a:latin typeface="+mn-lt"/>
              </a:rPr>
              <a:t>Mts</a:t>
            </a:r>
            <a:r>
              <a:rPr lang="cs-CZ" sz="3200" b="1" dirty="0">
                <a:latin typeface="+mn-lt"/>
              </a:rPr>
              <a:t>.</a:t>
            </a:r>
          </a:p>
        </p:txBody>
      </p:sp>
      <p:pic>
        <p:nvPicPr>
          <p:cNvPr id="4" name="Obrázek 3">
            <a:extLst>
              <a:ext uri="{FF2B5EF4-FFF2-40B4-BE49-F238E27FC236}">
                <a16:creationId xmlns:a16="http://schemas.microsoft.com/office/drawing/2014/main" id="{AAF38581-F9D5-F69F-2AE4-B98D01D8597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600714" y="613910"/>
            <a:ext cx="6718041" cy="6312063"/>
          </a:xfrm>
          <a:prstGeom prst="rect">
            <a:avLst/>
          </a:prstGeom>
        </p:spPr>
      </p:pic>
      <p:pic>
        <p:nvPicPr>
          <p:cNvPr id="7" name="Obrázek 6">
            <a:extLst>
              <a:ext uri="{FF2B5EF4-FFF2-40B4-BE49-F238E27FC236}">
                <a16:creationId xmlns:a16="http://schemas.microsoft.com/office/drawing/2014/main" id="{7EA9B83B-EBBA-1CB7-D91F-3FAC9AB928C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262263" y="3817566"/>
            <a:ext cx="2948412" cy="2972992"/>
          </a:xfrm>
          <a:prstGeom prst="rect">
            <a:avLst/>
          </a:prstGeom>
        </p:spPr>
      </p:pic>
      <p:sp>
        <p:nvSpPr>
          <p:cNvPr id="6" name="TextovéPole 5">
            <a:extLst>
              <a:ext uri="{FF2B5EF4-FFF2-40B4-BE49-F238E27FC236}">
                <a16:creationId xmlns:a16="http://schemas.microsoft.com/office/drawing/2014/main" id="{2BC76300-EC3E-FAE8-489B-03B8238CCEBD}"/>
              </a:ext>
            </a:extLst>
          </p:cNvPr>
          <p:cNvSpPr txBox="1"/>
          <p:nvPr/>
        </p:nvSpPr>
        <p:spPr>
          <a:xfrm>
            <a:off x="7745994" y="5757655"/>
            <a:ext cx="1324948" cy="276999"/>
          </a:xfrm>
          <a:prstGeom prst="rect">
            <a:avLst/>
          </a:prstGeom>
          <a:solidFill>
            <a:schemeClr val="bg1"/>
          </a:solidFill>
          <a:ln>
            <a:solidFill>
              <a:schemeClr val="bg1"/>
            </a:solidFill>
          </a:ln>
        </p:spPr>
        <p:txBody>
          <a:bodyPr wrap="square" rtlCol="0">
            <a:spAutoFit/>
          </a:bodyPr>
          <a:lstStyle/>
          <a:p>
            <a:r>
              <a:rPr lang="cs-CZ" sz="1200" b="1" dirty="0" err="1"/>
              <a:t>Category</a:t>
            </a:r>
            <a:r>
              <a:rPr lang="cs-CZ" sz="1200" b="1" dirty="0"/>
              <a:t> (MSA N)</a:t>
            </a:r>
          </a:p>
        </p:txBody>
      </p:sp>
    </p:spTree>
    <p:extLst>
      <p:ext uri="{BB962C8B-B14F-4D97-AF65-F5344CB8AC3E}">
        <p14:creationId xmlns:p14="http://schemas.microsoft.com/office/powerpoint/2010/main" val="121908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obsah 6">
            <a:extLst>
              <a:ext uri="{FF2B5EF4-FFF2-40B4-BE49-F238E27FC236}">
                <a16:creationId xmlns:a16="http://schemas.microsoft.com/office/drawing/2014/main" id="{6F8F1578-253C-963A-0E35-30B78E56DA98}"/>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t="5185"/>
          <a:stretch>
            <a:fillRect/>
          </a:stretch>
        </p:blipFill>
        <p:spPr>
          <a:xfrm>
            <a:off x="2952750" y="744380"/>
            <a:ext cx="9239250" cy="5961220"/>
          </a:xfrm>
          <a:prstGeom prst="rect">
            <a:avLst/>
          </a:prstGeom>
        </p:spPr>
      </p:pic>
      <p:sp>
        <p:nvSpPr>
          <p:cNvPr id="2" name="Nadpis 1">
            <a:extLst>
              <a:ext uri="{FF2B5EF4-FFF2-40B4-BE49-F238E27FC236}">
                <a16:creationId xmlns:a16="http://schemas.microsoft.com/office/drawing/2014/main" id="{C8FBA6F7-3C58-4AD8-7D96-190A5BC15BDF}"/>
              </a:ext>
            </a:extLst>
          </p:cNvPr>
          <p:cNvSpPr>
            <a:spLocks noGrp="1"/>
          </p:cNvSpPr>
          <p:nvPr>
            <p:ph type="title"/>
          </p:nvPr>
        </p:nvSpPr>
        <p:spPr>
          <a:xfrm>
            <a:off x="1389483" y="-253416"/>
            <a:ext cx="10515600" cy="1325563"/>
          </a:xfrm>
        </p:spPr>
        <p:txBody>
          <a:bodyPr/>
          <a:lstStyle/>
          <a:p>
            <a:r>
              <a:rPr lang="en-GB" sz="3200" b="1" dirty="0">
                <a:latin typeface="+mn-lt"/>
              </a:rPr>
              <a:t>Hotspots versus GLOBIO model results</a:t>
            </a:r>
            <a:endParaRPr lang="cs-CZ" sz="3200" b="1" dirty="0">
              <a:latin typeface="+mn-lt"/>
            </a:endParaRPr>
          </a:p>
        </p:txBody>
      </p:sp>
      <p:sp>
        <p:nvSpPr>
          <p:cNvPr id="9" name="TextovéPole 8">
            <a:extLst>
              <a:ext uri="{FF2B5EF4-FFF2-40B4-BE49-F238E27FC236}">
                <a16:creationId xmlns:a16="http://schemas.microsoft.com/office/drawing/2014/main" id="{F5BB8B79-DCCA-52E6-2992-17ADD24CFC71}"/>
              </a:ext>
            </a:extLst>
          </p:cNvPr>
          <p:cNvSpPr txBox="1"/>
          <p:nvPr/>
        </p:nvSpPr>
        <p:spPr>
          <a:xfrm>
            <a:off x="174948" y="969188"/>
            <a:ext cx="3054027" cy="2862322"/>
          </a:xfrm>
          <a:prstGeom prst="rect">
            <a:avLst/>
          </a:prstGeom>
          <a:noFill/>
        </p:spPr>
        <p:txBody>
          <a:bodyPr wrap="square">
            <a:spAutoFit/>
          </a:bodyPr>
          <a:lstStyle/>
          <a:p>
            <a:r>
              <a:rPr lang="en-US" sz="2000" dirty="0"/>
              <a:t>Hotspots – where there is the greatest pressure of tourism due to the number of visitors </a:t>
            </a:r>
            <a:r>
              <a:rPr lang="cs-CZ" sz="2000" dirty="0"/>
              <a:t>(</a:t>
            </a:r>
            <a:r>
              <a:rPr lang="cs-CZ" sz="2000" dirty="0" err="1"/>
              <a:t>red</a:t>
            </a:r>
            <a:r>
              <a:rPr lang="cs-CZ" sz="2000" dirty="0"/>
              <a:t> </a:t>
            </a:r>
            <a:r>
              <a:rPr lang="cs-CZ" sz="2000" dirty="0" err="1"/>
              <a:t>circle</a:t>
            </a:r>
            <a:r>
              <a:rPr lang="cs-CZ" sz="2000" dirty="0"/>
              <a:t>) </a:t>
            </a:r>
            <a:r>
              <a:rPr lang="cs-CZ" sz="2000" dirty="0" err="1"/>
              <a:t>or</a:t>
            </a:r>
            <a:r>
              <a:rPr lang="cs-CZ" sz="2000" dirty="0"/>
              <a:t> h</a:t>
            </a:r>
            <a:r>
              <a:rPr lang="en-US" sz="2000" dirty="0" err="1"/>
              <a:t>igh</a:t>
            </a:r>
            <a:r>
              <a:rPr lang="en-US" sz="2000" dirty="0"/>
              <a:t> car-borne  visitor pressure; parking congestion</a:t>
            </a:r>
            <a:r>
              <a:rPr lang="cs-CZ" sz="2000" dirty="0"/>
              <a:t> (</a:t>
            </a:r>
            <a:r>
              <a:rPr lang="cs-CZ" sz="2000" dirty="0" err="1"/>
              <a:t>purple</a:t>
            </a:r>
            <a:r>
              <a:rPr lang="cs-CZ" sz="2000" dirty="0"/>
              <a:t> </a:t>
            </a:r>
            <a:r>
              <a:rPr lang="cs-CZ" sz="2000" dirty="0" err="1"/>
              <a:t>circle</a:t>
            </a:r>
            <a:r>
              <a:rPr lang="cs-CZ" sz="2000" dirty="0"/>
              <a:t>) </a:t>
            </a:r>
            <a:r>
              <a:rPr lang="en-US" sz="2000" dirty="0"/>
              <a:t>and the presence of valuable </a:t>
            </a:r>
            <a:r>
              <a:rPr lang="en-GB" sz="2000" dirty="0"/>
              <a:t>habitats</a:t>
            </a:r>
            <a:r>
              <a:rPr lang="cs-CZ" sz="2000" dirty="0"/>
              <a:t>.</a:t>
            </a:r>
          </a:p>
        </p:txBody>
      </p:sp>
      <p:sp>
        <p:nvSpPr>
          <p:cNvPr id="10" name="TextovéPole 9">
            <a:extLst>
              <a:ext uri="{FF2B5EF4-FFF2-40B4-BE49-F238E27FC236}">
                <a16:creationId xmlns:a16="http://schemas.microsoft.com/office/drawing/2014/main" id="{51882CCE-3070-119E-B77C-A294E027EC53}"/>
              </a:ext>
            </a:extLst>
          </p:cNvPr>
          <p:cNvSpPr txBox="1"/>
          <p:nvPr/>
        </p:nvSpPr>
        <p:spPr>
          <a:xfrm>
            <a:off x="3629025" y="5781675"/>
            <a:ext cx="1295400" cy="419100"/>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194351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DB56B-49C6-6F90-FEB7-4C9FCF158471}"/>
              </a:ext>
            </a:extLst>
          </p:cNvPr>
          <p:cNvSpPr>
            <a:spLocks noGrp="1"/>
          </p:cNvSpPr>
          <p:nvPr>
            <p:ph type="title"/>
          </p:nvPr>
        </p:nvSpPr>
        <p:spPr>
          <a:xfrm>
            <a:off x="609600" y="578734"/>
            <a:ext cx="10972800" cy="1076446"/>
          </a:xfrm>
        </p:spPr>
        <p:txBody>
          <a:bodyPr>
            <a:normAutofit/>
          </a:bodyPr>
          <a:lstStyle/>
          <a:p>
            <a:pPr algn="ctr"/>
            <a:r>
              <a:rPr lang="cs-CZ" sz="3600" b="1" dirty="0">
                <a:latin typeface="Calibri" panose="020F0502020204030204" pitchFamily="34" charset="0"/>
                <a:ea typeface="Calibri" panose="020F0502020204030204" pitchFamily="34" charset="0"/>
                <a:cs typeface="Calibri" panose="020F0502020204030204" pitchFamily="34" charset="0"/>
              </a:rPr>
              <a:t>L</a:t>
            </a:r>
            <a:r>
              <a:rPr lang="en-GB" sz="3600" b="1" dirty="0">
                <a:latin typeface="Calibri" panose="020F0502020204030204" pitchFamily="34" charset="0"/>
                <a:ea typeface="Calibri" panose="020F0502020204030204" pitchFamily="34" charset="0"/>
                <a:cs typeface="Calibri" panose="020F0502020204030204" pitchFamily="34" charset="0"/>
              </a:rPr>
              <a:t>and use change analysis </a:t>
            </a:r>
            <a:endParaRPr lang="cs-CZ" sz="36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Zástupný text 2">
            <a:extLst>
              <a:ext uri="{FF2B5EF4-FFF2-40B4-BE49-F238E27FC236}">
                <a16:creationId xmlns:a16="http://schemas.microsoft.com/office/drawing/2014/main" id="{202D8582-8936-3A6F-BE5B-BE38A8BB6822}"/>
              </a:ext>
            </a:extLst>
          </p:cNvPr>
          <p:cNvSpPr>
            <a:spLocks noGrp="1"/>
          </p:cNvSpPr>
          <p:nvPr>
            <p:ph type="body" sz="half" idx="1"/>
          </p:nvPr>
        </p:nvSpPr>
        <p:spPr>
          <a:xfrm>
            <a:off x="609599" y="2164466"/>
            <a:ext cx="11057681" cy="3961698"/>
          </a:xfrm>
        </p:spPr>
        <p:txBody>
          <a:bodyPr/>
          <a:lstStyle/>
          <a:p>
            <a:r>
              <a:rPr lang="en-GB" sz="3200" dirty="0"/>
              <a:t>Land use change risk </a:t>
            </a:r>
            <a:r>
              <a:rPr lang="cs-CZ" sz="3200" dirty="0" err="1"/>
              <a:t>is</a:t>
            </a:r>
            <a:r>
              <a:rPr lang="en-GB" sz="3200" dirty="0"/>
              <a:t> determined based on changes in land-use categories within 500 × 500 m grid cells, using CORINE Land Cover (CLC) maps from </a:t>
            </a:r>
            <a:r>
              <a:rPr lang="cs-CZ" sz="3200" dirty="0"/>
              <a:t>1990</a:t>
            </a:r>
            <a:r>
              <a:rPr lang="en-GB" sz="3200" dirty="0"/>
              <a:t> </a:t>
            </a:r>
            <a:r>
              <a:rPr lang="cs-CZ" sz="3200" dirty="0"/>
              <a:t>-</a:t>
            </a:r>
            <a:r>
              <a:rPr lang="en-GB" sz="3200" dirty="0"/>
              <a:t> 2018 </a:t>
            </a:r>
            <a:r>
              <a:rPr lang="cs-CZ" sz="3200" dirty="0"/>
              <a:t>and </a:t>
            </a:r>
            <a:r>
              <a:rPr lang="en-GB" sz="3200" dirty="0"/>
              <a:t>2006 </a:t>
            </a:r>
            <a:r>
              <a:rPr lang="cs-CZ" sz="3200" dirty="0"/>
              <a:t>-</a:t>
            </a:r>
            <a:r>
              <a:rPr lang="en-GB" sz="3200" dirty="0"/>
              <a:t> 2018. </a:t>
            </a:r>
            <a:endParaRPr lang="cs-CZ" sz="3200" dirty="0"/>
          </a:p>
          <a:p>
            <a:endParaRPr lang="cs-CZ" sz="3200" dirty="0"/>
          </a:p>
          <a:p>
            <a:r>
              <a:rPr lang="en-GB" sz="3200" dirty="0"/>
              <a:t>The CLC categories </a:t>
            </a:r>
            <a:r>
              <a:rPr lang="cs-CZ" sz="3200" dirty="0"/>
              <a:t>a</a:t>
            </a:r>
            <a:r>
              <a:rPr lang="en-GB" sz="3200" dirty="0"/>
              <a:t>re grouped into three classes according to the degree of built-up intensity: (</a:t>
            </a:r>
            <a:r>
              <a:rPr lang="cs-CZ" sz="3200" dirty="0"/>
              <a:t>P</a:t>
            </a:r>
            <a:r>
              <a:rPr lang="en-GB" sz="3200" dirty="0"/>
              <a:t>) non-built-up, (</a:t>
            </a:r>
            <a:r>
              <a:rPr lang="cs-CZ" sz="3200" dirty="0"/>
              <a:t>T</a:t>
            </a:r>
            <a:r>
              <a:rPr lang="en-GB" sz="3200" dirty="0"/>
              <a:t>) transitional (discontinuous urban fabric up to 10% coverage), and (</a:t>
            </a:r>
            <a:r>
              <a:rPr lang="cs-CZ" sz="3200" dirty="0"/>
              <a:t>U</a:t>
            </a:r>
            <a:r>
              <a:rPr lang="en-GB" sz="3200" dirty="0"/>
              <a:t>) built-up areas.</a:t>
            </a:r>
            <a:endParaRPr lang="cs-CZ" sz="3200" dirty="0"/>
          </a:p>
          <a:p>
            <a:endParaRPr lang="cs-CZ" dirty="0"/>
          </a:p>
        </p:txBody>
      </p:sp>
    </p:spTree>
    <p:extLst>
      <p:ext uri="{BB962C8B-B14F-4D97-AF65-F5344CB8AC3E}">
        <p14:creationId xmlns:p14="http://schemas.microsoft.com/office/powerpoint/2010/main" val="118648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40972" y="0"/>
            <a:ext cx="7916092" cy="6583680"/>
          </a:xfrm>
          <a:prstGeom prst="rect">
            <a:avLst/>
          </a:prstGeom>
        </p:spPr>
      </p:pic>
      <p:sp>
        <p:nvSpPr>
          <p:cNvPr id="6" name="TextovéPole 5"/>
          <p:cNvSpPr txBox="1"/>
          <p:nvPr/>
        </p:nvSpPr>
        <p:spPr>
          <a:xfrm>
            <a:off x="8255726" y="235131"/>
            <a:ext cx="3187338" cy="584775"/>
          </a:xfrm>
          <a:prstGeom prst="rect">
            <a:avLst/>
          </a:prstGeom>
          <a:noFill/>
        </p:spPr>
        <p:txBody>
          <a:bodyPr wrap="square" rtlCol="0">
            <a:spAutoFit/>
          </a:bodyPr>
          <a:lstStyle/>
          <a:p>
            <a:r>
              <a:rPr lang="cs-CZ" sz="3200" dirty="0"/>
              <a:t>Land-use </a:t>
            </a:r>
            <a:r>
              <a:rPr lang="cs-CZ" sz="3200" dirty="0" err="1"/>
              <a:t>Change</a:t>
            </a:r>
            <a:endParaRPr lang="cs-CZ" sz="3200" dirty="0"/>
          </a:p>
        </p:txBody>
      </p:sp>
      <p:sp>
        <p:nvSpPr>
          <p:cNvPr id="7" name="TextovéPole 6"/>
          <p:cNvSpPr txBox="1"/>
          <p:nvPr/>
        </p:nvSpPr>
        <p:spPr>
          <a:xfrm>
            <a:off x="8255726" y="854982"/>
            <a:ext cx="2116182" cy="400110"/>
          </a:xfrm>
          <a:prstGeom prst="rect">
            <a:avLst/>
          </a:prstGeom>
          <a:noFill/>
        </p:spPr>
        <p:txBody>
          <a:bodyPr wrap="square" rtlCol="0">
            <a:spAutoFit/>
          </a:bodyPr>
          <a:lstStyle/>
          <a:p>
            <a:r>
              <a:rPr lang="cs-CZ" sz="2000" dirty="0"/>
              <a:t>1990 - 2018</a:t>
            </a:r>
          </a:p>
        </p:txBody>
      </p:sp>
    </p:spTree>
    <p:extLst>
      <p:ext uri="{BB962C8B-B14F-4D97-AF65-F5344CB8AC3E}">
        <p14:creationId xmlns:p14="http://schemas.microsoft.com/office/powerpoint/2010/main" val="2942053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2">
            <a:extLst>
              <a:ext uri="{FF2B5EF4-FFF2-40B4-BE49-F238E27FC236}">
                <a16:creationId xmlns:a16="http://schemas.microsoft.com/office/drawing/2014/main" id="{509DB189-D114-4E61-90DE-6DBD00DFF33C}"/>
              </a:ext>
            </a:extLst>
          </p:cNvPr>
          <p:cNvSpPr>
            <a:spLocks noGrp="1"/>
          </p:cNvSpPr>
          <p:nvPr>
            <p:ph type="title" idx="4294967295"/>
          </p:nvPr>
        </p:nvSpPr>
        <p:spPr>
          <a:xfrm>
            <a:off x="995423" y="333375"/>
            <a:ext cx="9026465" cy="687388"/>
          </a:xfrm>
        </p:spPr>
        <p:txBody>
          <a:bodyPr>
            <a:normAutofit/>
          </a:bodyPr>
          <a:lstStyle/>
          <a:p>
            <a:r>
              <a:rPr lang="cs-CZ" altLang="cs-CZ" sz="3600" b="1" dirty="0">
                <a:latin typeface="Calibri" panose="020F0502020204030204" pitchFamily="34" charset="0"/>
                <a:ea typeface="Calibri" panose="020F0502020204030204" pitchFamily="34" charset="0"/>
                <a:cs typeface="Calibri" panose="020F0502020204030204" pitchFamily="34" charset="0"/>
              </a:rPr>
              <a:t>Habitat</a:t>
            </a:r>
            <a:r>
              <a:rPr lang="en-GB" altLang="cs-CZ" sz="3600" b="1" dirty="0">
                <a:latin typeface="Calibri" panose="020F0502020204030204" pitchFamily="34" charset="0"/>
                <a:ea typeface="Calibri" panose="020F0502020204030204" pitchFamily="34" charset="0"/>
                <a:cs typeface="Calibri" panose="020F0502020204030204" pitchFamily="34" charset="0"/>
              </a:rPr>
              <a:t> Valuation Method</a:t>
            </a:r>
            <a:r>
              <a:rPr lang="cs-CZ" altLang="cs-CZ" sz="3600" b="1" dirty="0">
                <a:latin typeface="Calibri" panose="020F0502020204030204" pitchFamily="34" charset="0"/>
                <a:ea typeface="Calibri" panose="020F0502020204030204" pitchFamily="34" charset="0"/>
                <a:cs typeface="Calibri" panose="020F0502020204030204" pitchFamily="34" charset="0"/>
              </a:rPr>
              <a:t> (HVM)</a:t>
            </a:r>
          </a:p>
        </p:txBody>
      </p:sp>
      <p:sp>
        <p:nvSpPr>
          <p:cNvPr id="18435" name="Rectangle 3">
            <a:extLst>
              <a:ext uri="{FF2B5EF4-FFF2-40B4-BE49-F238E27FC236}">
                <a16:creationId xmlns:a16="http://schemas.microsoft.com/office/drawing/2014/main" id="{7B2E98D5-905D-47AB-A74A-6449BB640321}"/>
              </a:ext>
            </a:extLst>
          </p:cNvPr>
          <p:cNvSpPr>
            <a:spLocks noGrp="1"/>
          </p:cNvSpPr>
          <p:nvPr>
            <p:ph type="body" idx="4294967295"/>
          </p:nvPr>
        </p:nvSpPr>
        <p:spPr>
          <a:xfrm>
            <a:off x="692735" y="1329406"/>
            <a:ext cx="6863097" cy="5195218"/>
          </a:xfrm>
        </p:spPr>
        <p:txBody>
          <a:bodyPr>
            <a:normAutofit/>
          </a:bodyPr>
          <a:lstStyle/>
          <a:p>
            <a:r>
              <a:rPr lang="en-GB" altLang="cs-CZ" dirty="0">
                <a:latin typeface="Arial" panose="020B0604020202020204" pitchFamily="34" charset="0"/>
                <a:cs typeface="Arial" panose="020B0604020202020204" pitchFamily="34" charset="0"/>
              </a:rPr>
              <a:t>All habitats </a:t>
            </a:r>
            <a:r>
              <a:rPr lang="cs-CZ" altLang="cs-CZ" dirty="0">
                <a:latin typeface="Arial" panose="020B0604020202020204" pitchFamily="34" charset="0"/>
                <a:cs typeface="Arial" panose="020B0604020202020204" pitchFamily="34" charset="0"/>
              </a:rPr>
              <a:t>a</a:t>
            </a:r>
            <a:r>
              <a:rPr lang="en-GB" altLang="cs-CZ" dirty="0">
                <a:latin typeface="Arial" panose="020B0604020202020204" pitchFamily="34" charset="0"/>
                <a:cs typeface="Arial" panose="020B0604020202020204" pitchFamily="34" charset="0"/>
              </a:rPr>
              <a:t>re divided into five groups according to their naturalness, from natural to anthropogenic habitats</a:t>
            </a:r>
          </a:p>
          <a:p>
            <a:endParaRPr lang="cs-CZ" altLang="cs-CZ" dirty="0">
              <a:latin typeface="Arial" panose="020B0604020202020204" pitchFamily="34" charset="0"/>
              <a:cs typeface="Arial" panose="020B0604020202020204" pitchFamily="34" charset="0"/>
            </a:endParaRPr>
          </a:p>
          <a:p>
            <a:r>
              <a:rPr lang="en-GB" altLang="cs-CZ" dirty="0">
                <a:latin typeface="Arial" panose="020B0604020202020204" pitchFamily="34" charset="0"/>
              </a:rPr>
              <a:t>Natural habitats – </a:t>
            </a:r>
            <a:r>
              <a:rPr lang="en-GB" altLang="cs-CZ" sz="2400" dirty="0">
                <a:latin typeface="Arial" panose="020B0604020202020204" pitchFamily="34" charset="0"/>
              </a:rPr>
              <a:t>(forests, wetlands, peat bog)</a:t>
            </a:r>
            <a:endParaRPr lang="cs-CZ" altLang="cs-CZ" sz="2400" dirty="0">
              <a:latin typeface="Arial" panose="020B0604020202020204" pitchFamily="34" charset="0"/>
            </a:endParaRPr>
          </a:p>
          <a:p>
            <a:r>
              <a:rPr lang="cs-CZ" altLang="cs-CZ" dirty="0" err="1">
                <a:latin typeface="Arial" panose="020B0604020202020204" pitchFamily="34" charset="0"/>
              </a:rPr>
              <a:t>Semi</a:t>
            </a:r>
            <a:r>
              <a:rPr lang="cs-CZ" altLang="cs-CZ" dirty="0">
                <a:latin typeface="Arial" panose="020B0604020202020204" pitchFamily="34" charset="0"/>
              </a:rPr>
              <a:t>-</a:t>
            </a:r>
            <a:r>
              <a:rPr lang="en-GB" altLang="cs-CZ" dirty="0" err="1">
                <a:latin typeface="Arial" panose="020B0604020202020204" pitchFamily="34" charset="0"/>
              </a:rPr>
              <a:t>natur</a:t>
            </a:r>
            <a:r>
              <a:rPr lang="cs-CZ" altLang="cs-CZ" dirty="0">
                <a:latin typeface="Arial" panose="020B0604020202020204" pitchFamily="34" charset="0"/>
              </a:rPr>
              <a:t>al</a:t>
            </a:r>
            <a:r>
              <a:rPr lang="en-GB" altLang="cs-CZ" dirty="0">
                <a:latin typeface="Arial" panose="020B0604020202020204" pitchFamily="34" charset="0"/>
              </a:rPr>
              <a:t> habitats – </a:t>
            </a:r>
            <a:r>
              <a:rPr lang="en-GB" altLang="cs-CZ" sz="2400" dirty="0">
                <a:latin typeface="Arial" panose="020B0604020202020204" pitchFamily="34" charset="0"/>
              </a:rPr>
              <a:t>(meadows)</a:t>
            </a:r>
            <a:endParaRPr lang="cs-CZ" altLang="cs-CZ" sz="2400" dirty="0">
              <a:latin typeface="Arial" panose="020B0604020202020204" pitchFamily="34" charset="0"/>
            </a:endParaRPr>
          </a:p>
          <a:p>
            <a:r>
              <a:rPr lang="cs-CZ" altLang="cs-CZ" dirty="0" err="1">
                <a:latin typeface="Arial" panose="020B0604020202020204" pitchFamily="34" charset="0"/>
              </a:rPr>
              <a:t>Slightly</a:t>
            </a:r>
            <a:r>
              <a:rPr lang="cs-CZ" altLang="cs-CZ" dirty="0">
                <a:latin typeface="Arial" panose="020B0604020202020204" pitchFamily="34" charset="0"/>
              </a:rPr>
              <a:t> </a:t>
            </a:r>
            <a:r>
              <a:rPr lang="cs-CZ" altLang="cs-CZ" dirty="0" err="1">
                <a:latin typeface="Arial" panose="020B0604020202020204" pitchFamily="34" charset="0"/>
              </a:rPr>
              <a:t>degraded</a:t>
            </a:r>
            <a:r>
              <a:rPr lang="cs-CZ" altLang="cs-CZ" dirty="0">
                <a:latin typeface="Arial" panose="020B0604020202020204" pitchFamily="34" charset="0"/>
              </a:rPr>
              <a:t> h</a:t>
            </a:r>
            <a:r>
              <a:rPr lang="en-GB" altLang="cs-CZ" dirty="0" err="1">
                <a:latin typeface="Arial" panose="020B0604020202020204" pitchFamily="34" charset="0"/>
              </a:rPr>
              <a:t>abitats</a:t>
            </a:r>
            <a:r>
              <a:rPr lang="en-GB" altLang="cs-CZ" dirty="0">
                <a:latin typeface="Arial" panose="020B0604020202020204" pitchFamily="34" charset="0"/>
              </a:rPr>
              <a:t> </a:t>
            </a:r>
            <a:r>
              <a:rPr lang="en-GB" altLang="cs-CZ" sz="2400" dirty="0">
                <a:latin typeface="Arial" panose="020B0604020202020204" pitchFamily="34" charset="0"/>
              </a:rPr>
              <a:t>(</a:t>
            </a:r>
            <a:r>
              <a:rPr lang="en-GB" altLang="cs-CZ" sz="2400" dirty="0" err="1">
                <a:latin typeface="Arial" panose="020B0604020202020204" pitchFamily="34" charset="0"/>
              </a:rPr>
              <a:t>degradaded</a:t>
            </a:r>
            <a:r>
              <a:rPr lang="en-GB" altLang="cs-CZ" sz="2400" dirty="0">
                <a:latin typeface="Arial" panose="020B0604020202020204" pitchFamily="34" charset="0"/>
              </a:rPr>
              <a:t> meadows)</a:t>
            </a:r>
            <a:endParaRPr lang="cs-CZ" altLang="cs-CZ" dirty="0">
              <a:latin typeface="Arial" panose="020B0604020202020204" pitchFamily="34" charset="0"/>
            </a:endParaRPr>
          </a:p>
          <a:p>
            <a:r>
              <a:rPr lang="cs-CZ" altLang="cs-CZ" dirty="0" err="1">
                <a:latin typeface="Arial" panose="020B0604020202020204" pitchFamily="34" charset="0"/>
              </a:rPr>
              <a:t>Strongly</a:t>
            </a:r>
            <a:r>
              <a:rPr lang="cs-CZ" altLang="cs-CZ" dirty="0">
                <a:latin typeface="Arial" panose="020B0604020202020204" pitchFamily="34" charset="0"/>
              </a:rPr>
              <a:t> </a:t>
            </a:r>
            <a:r>
              <a:rPr lang="cs-CZ" altLang="cs-CZ" dirty="0" err="1">
                <a:latin typeface="Arial" panose="020B0604020202020204" pitchFamily="34" charset="0"/>
              </a:rPr>
              <a:t>degraded</a:t>
            </a:r>
            <a:r>
              <a:rPr lang="cs-CZ" altLang="cs-CZ" dirty="0">
                <a:latin typeface="Arial" panose="020B0604020202020204" pitchFamily="34" charset="0"/>
              </a:rPr>
              <a:t> </a:t>
            </a:r>
            <a:r>
              <a:rPr lang="en-GB" altLang="cs-CZ" dirty="0">
                <a:latin typeface="Arial" panose="020B0604020202020204" pitchFamily="34" charset="0"/>
              </a:rPr>
              <a:t>habitats </a:t>
            </a:r>
            <a:r>
              <a:rPr lang="en-GB" altLang="cs-CZ" sz="2400" dirty="0">
                <a:latin typeface="Arial" panose="020B0604020202020204" pitchFamily="34" charset="0"/>
              </a:rPr>
              <a:t>(</a:t>
            </a:r>
            <a:r>
              <a:rPr lang="cs-CZ" altLang="cs-CZ" sz="2400" dirty="0" err="1">
                <a:latin typeface="Arial" panose="020B0604020202020204" pitchFamily="34" charset="0"/>
              </a:rPr>
              <a:t>arable</a:t>
            </a:r>
            <a:r>
              <a:rPr lang="cs-CZ" altLang="cs-CZ" sz="2400" dirty="0">
                <a:latin typeface="Arial" panose="020B0604020202020204" pitchFamily="34" charset="0"/>
              </a:rPr>
              <a:t> </a:t>
            </a:r>
            <a:r>
              <a:rPr lang="cs-CZ" altLang="cs-CZ" sz="2400" dirty="0" err="1">
                <a:latin typeface="Arial" panose="020B0604020202020204" pitchFamily="34" charset="0"/>
              </a:rPr>
              <a:t>land</a:t>
            </a:r>
            <a:r>
              <a:rPr lang="en-GB" altLang="cs-CZ" sz="2400" dirty="0">
                <a:latin typeface="Arial" panose="020B0604020202020204" pitchFamily="34" charset="0"/>
              </a:rPr>
              <a:t>)</a:t>
            </a:r>
            <a:endParaRPr lang="cs-CZ" altLang="cs-CZ" sz="2400" dirty="0">
              <a:latin typeface="Arial" panose="020B0604020202020204" pitchFamily="34" charset="0"/>
            </a:endParaRPr>
          </a:p>
          <a:p>
            <a:r>
              <a:rPr lang="cs-CZ" altLang="cs-CZ" dirty="0" err="1">
                <a:latin typeface="Arial" panose="020B0604020202020204" pitchFamily="34" charset="0"/>
              </a:rPr>
              <a:t>Totally</a:t>
            </a:r>
            <a:r>
              <a:rPr lang="cs-CZ" altLang="cs-CZ" dirty="0">
                <a:latin typeface="Arial" panose="020B0604020202020204" pitchFamily="34" charset="0"/>
              </a:rPr>
              <a:t> </a:t>
            </a:r>
            <a:r>
              <a:rPr lang="cs-CZ" altLang="cs-CZ" dirty="0" err="1">
                <a:latin typeface="Arial" panose="020B0604020202020204" pitchFamily="34" charset="0"/>
              </a:rPr>
              <a:t>degraded</a:t>
            </a:r>
            <a:r>
              <a:rPr lang="cs-CZ" altLang="cs-CZ" dirty="0">
                <a:latin typeface="Arial" panose="020B0604020202020204" pitchFamily="34" charset="0"/>
              </a:rPr>
              <a:t> </a:t>
            </a:r>
            <a:r>
              <a:rPr lang="en-GB" altLang="cs-CZ" dirty="0">
                <a:latin typeface="Arial" panose="020B0604020202020204" pitchFamily="34" charset="0"/>
              </a:rPr>
              <a:t>habitats </a:t>
            </a:r>
            <a:r>
              <a:rPr lang="en-GB" altLang="cs-CZ" sz="2400" dirty="0">
                <a:latin typeface="Arial" panose="020B0604020202020204" pitchFamily="34" charset="0"/>
              </a:rPr>
              <a:t>(built-up area)</a:t>
            </a:r>
            <a:endParaRPr lang="en-GB" altLang="cs-CZ" sz="2400" dirty="0">
              <a:latin typeface="Arial" panose="020B0604020202020204" pitchFamily="34" charset="0"/>
              <a:cs typeface="Arial" panose="020B0604020202020204" pitchFamily="34" charset="0"/>
            </a:endParaRPr>
          </a:p>
          <a:p>
            <a:endParaRPr lang="en-GB" altLang="cs-CZ" sz="2400" dirty="0">
              <a:latin typeface="Arial" panose="020B0604020202020204" pitchFamily="34" charset="0"/>
              <a:cs typeface="Arial" panose="020B0604020202020204" pitchFamily="34" charset="0"/>
            </a:endParaRPr>
          </a:p>
        </p:txBody>
      </p:sp>
      <p:pic>
        <p:nvPicPr>
          <p:cNvPr id="18437" name="Picture 5" descr="Kanoury_07-06-2003_2">
            <a:extLst>
              <a:ext uri="{FF2B5EF4-FFF2-40B4-BE49-F238E27FC236}">
                <a16:creationId xmlns:a16="http://schemas.microsoft.com/office/drawing/2014/main" id="{0ACF3845-C9FE-4ECE-896F-52D917D9AA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3729" y="1544590"/>
            <a:ext cx="2256695" cy="114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ázek 17" descr="Obsah obrázku strom, exteriér, tráva, rostlina&#10;&#10;Popis se vygeneroval automaticky.">
            <a:extLst>
              <a:ext uri="{FF2B5EF4-FFF2-40B4-BE49-F238E27FC236}">
                <a16:creationId xmlns:a16="http://schemas.microsoft.com/office/drawing/2014/main" id="{B6E91B46-2E2D-4A0D-8F4B-E49FACE820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29" y="333376"/>
            <a:ext cx="2222090" cy="1141464"/>
          </a:xfrm>
          <a:prstGeom prst="rect">
            <a:avLst/>
          </a:prstGeom>
        </p:spPr>
      </p:pic>
      <p:pic>
        <p:nvPicPr>
          <p:cNvPr id="9" name="Obrázek 8">
            <a:extLst>
              <a:ext uri="{FF2B5EF4-FFF2-40B4-BE49-F238E27FC236}">
                <a16:creationId xmlns:a16="http://schemas.microsoft.com/office/drawing/2014/main" id="{FC624166-8F8F-4DAC-864F-FE2C40C4DC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73729" y="2755804"/>
            <a:ext cx="2222090" cy="1141464"/>
          </a:xfrm>
          <a:prstGeom prst="rect">
            <a:avLst/>
          </a:prstGeom>
        </p:spPr>
      </p:pic>
      <p:pic>
        <p:nvPicPr>
          <p:cNvPr id="10" name="Obrázek 9">
            <a:extLst>
              <a:ext uri="{FF2B5EF4-FFF2-40B4-BE49-F238E27FC236}">
                <a16:creationId xmlns:a16="http://schemas.microsoft.com/office/drawing/2014/main" id="{C12F71D3-5135-4509-B552-E74C90DFF9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73729" y="3967019"/>
            <a:ext cx="2222090" cy="1253910"/>
          </a:xfrm>
          <a:prstGeom prst="rect">
            <a:avLst/>
          </a:prstGeom>
        </p:spPr>
      </p:pic>
      <p:pic>
        <p:nvPicPr>
          <p:cNvPr id="11" name="Obrázek 10">
            <a:extLst>
              <a:ext uri="{FF2B5EF4-FFF2-40B4-BE49-F238E27FC236}">
                <a16:creationId xmlns:a16="http://schemas.microsoft.com/office/drawing/2014/main" id="{16ED72BE-15A1-412B-A4F3-98FA00E191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73729" y="5271015"/>
            <a:ext cx="2222090" cy="1253609"/>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6"/>
          <p:cNvSpPr>
            <a:spLocks noGrp="1" noChangeArrowheads="1"/>
          </p:cNvSpPr>
          <p:nvPr>
            <p:ph type="title"/>
          </p:nvPr>
        </p:nvSpPr>
        <p:spPr>
          <a:xfrm>
            <a:off x="1458410" y="370390"/>
            <a:ext cx="8449178" cy="837572"/>
          </a:xfrm>
        </p:spPr>
        <p:txBody>
          <a:bodyPr>
            <a:normAutofit/>
          </a:bodyPr>
          <a:lstStyle/>
          <a:p>
            <a:pPr algn="ctr"/>
            <a:r>
              <a:rPr lang="cs-CZ" altLang="en-US" sz="2800" b="1" dirty="0"/>
              <a:t> </a:t>
            </a:r>
            <a:r>
              <a:rPr lang="cs-CZ" altLang="en-US" sz="3200" b="1" dirty="0">
                <a:latin typeface="+mn-lt"/>
                <a:ea typeface="+mn-ea"/>
                <a:cs typeface="+mn-cs"/>
              </a:rPr>
              <a:t>Expert </a:t>
            </a:r>
            <a:r>
              <a:rPr lang="cs-CZ" altLang="en-US" sz="3200" b="1" dirty="0" err="1">
                <a:latin typeface="+mn-lt"/>
                <a:ea typeface="+mn-ea"/>
                <a:cs typeface="+mn-cs"/>
              </a:rPr>
              <a:t>evaluation</a:t>
            </a:r>
            <a:r>
              <a:rPr lang="cs-CZ" altLang="en-US" sz="3200" b="1" dirty="0">
                <a:latin typeface="+mn-lt"/>
                <a:ea typeface="+mn-ea"/>
                <a:cs typeface="+mn-cs"/>
              </a:rPr>
              <a:t> </a:t>
            </a:r>
            <a:r>
              <a:rPr lang="cs-CZ" altLang="en-US" sz="3200" b="1" dirty="0" err="1">
                <a:latin typeface="+mn-lt"/>
                <a:ea typeface="+mn-ea"/>
                <a:cs typeface="+mn-cs"/>
              </a:rPr>
              <a:t>of</a:t>
            </a:r>
            <a:r>
              <a:rPr lang="cs-CZ" altLang="en-US" sz="3200" b="1" dirty="0">
                <a:latin typeface="+mn-lt"/>
                <a:ea typeface="+mn-ea"/>
                <a:cs typeface="+mn-cs"/>
              </a:rPr>
              <a:t> habitat </a:t>
            </a:r>
            <a:r>
              <a:rPr lang="cs-CZ" altLang="en-US" sz="3200" b="1" dirty="0" err="1">
                <a:latin typeface="+mn-lt"/>
                <a:ea typeface="+mn-ea"/>
                <a:cs typeface="+mn-cs"/>
              </a:rPr>
              <a:t>types</a:t>
            </a:r>
            <a:endParaRPr lang="cs-CZ" altLang="en-US" sz="3200" b="1" dirty="0">
              <a:latin typeface="+mn-lt"/>
              <a:ea typeface="+mn-ea"/>
              <a:cs typeface="+mn-cs"/>
            </a:endParaRPr>
          </a:p>
        </p:txBody>
      </p:sp>
      <p:sp>
        <p:nvSpPr>
          <p:cNvPr id="53255" name="Rectangle 7"/>
          <p:cNvSpPr>
            <a:spLocks noGrp="1" noChangeArrowheads="1"/>
          </p:cNvSpPr>
          <p:nvPr>
            <p:ph type="body" sz="half" idx="1"/>
          </p:nvPr>
        </p:nvSpPr>
        <p:spPr>
          <a:xfrm>
            <a:off x="1111170" y="1608880"/>
            <a:ext cx="10220445" cy="995423"/>
          </a:xfrm>
        </p:spPr>
        <p:txBody>
          <a:bodyPr>
            <a:normAutofit fontScale="25000" lnSpcReduction="20000"/>
          </a:bodyPr>
          <a:lstStyle/>
          <a:p>
            <a:pPr algn="just">
              <a:lnSpc>
                <a:spcPct val="80000"/>
              </a:lnSpc>
              <a:buClr>
                <a:schemeClr val="tx1"/>
              </a:buClr>
              <a:buFont typeface="Wingdings" panose="05000000000000000000" pitchFamily="2" charset="2"/>
              <a:buNone/>
            </a:pPr>
            <a:r>
              <a:rPr lang="cs-CZ" altLang="en-US" sz="1600" dirty="0"/>
              <a:t> </a:t>
            </a:r>
            <a:r>
              <a:rPr lang="cs-CZ" altLang="en-US" sz="11200" dirty="0" err="1"/>
              <a:t>Relative</a:t>
            </a:r>
            <a:r>
              <a:rPr lang="cs-CZ" altLang="en-US" sz="11200" dirty="0"/>
              <a:t> </a:t>
            </a:r>
            <a:r>
              <a:rPr lang="cs-CZ" altLang="en-US" sz="11200" dirty="0" err="1"/>
              <a:t>value</a:t>
            </a:r>
            <a:r>
              <a:rPr lang="cs-CZ" altLang="en-US" sz="11200" dirty="0"/>
              <a:t> </a:t>
            </a:r>
            <a:r>
              <a:rPr lang="cs-CZ" altLang="en-US" sz="11200" dirty="0" err="1"/>
              <a:t>of</a:t>
            </a:r>
            <a:r>
              <a:rPr lang="cs-CZ" altLang="en-US" sz="11200" dirty="0"/>
              <a:t> habitat </a:t>
            </a:r>
            <a:r>
              <a:rPr lang="cs-CZ" altLang="en-US" sz="11200" dirty="0" err="1"/>
              <a:t>types</a:t>
            </a:r>
            <a:r>
              <a:rPr lang="cs-CZ" altLang="en-US" sz="11200" dirty="0"/>
              <a:t> </a:t>
            </a:r>
            <a:r>
              <a:rPr lang="cs-CZ" altLang="en-US" sz="11200" dirty="0" err="1"/>
              <a:t>is</a:t>
            </a:r>
            <a:r>
              <a:rPr lang="cs-CZ" altLang="en-US" sz="11200" dirty="0"/>
              <a:t> </a:t>
            </a:r>
            <a:r>
              <a:rPr lang="cs-CZ" altLang="en-US" sz="11200" dirty="0" err="1"/>
              <a:t>calculated</a:t>
            </a:r>
            <a:r>
              <a:rPr lang="cs-CZ" altLang="en-US" sz="11200" dirty="0"/>
              <a:t> </a:t>
            </a:r>
            <a:r>
              <a:rPr lang="cs-CZ" altLang="en-US" sz="11200" dirty="0" err="1"/>
              <a:t>from</a:t>
            </a:r>
            <a:r>
              <a:rPr lang="cs-CZ" altLang="en-US" sz="11200" dirty="0"/>
              <a:t> </a:t>
            </a:r>
            <a:r>
              <a:rPr lang="cs-CZ" altLang="en-US" sz="11200" dirty="0" err="1"/>
              <a:t>eight</a:t>
            </a:r>
            <a:r>
              <a:rPr lang="cs-CZ" altLang="en-US" sz="11200" dirty="0"/>
              <a:t> </a:t>
            </a:r>
            <a:r>
              <a:rPr lang="cs-CZ" altLang="en-US" sz="11200" dirty="0" err="1"/>
              <a:t>characteristics</a:t>
            </a:r>
            <a:endParaRPr lang="cs-CZ" altLang="en-US" sz="11200" dirty="0"/>
          </a:p>
          <a:p>
            <a:pPr algn="just">
              <a:lnSpc>
                <a:spcPct val="80000"/>
              </a:lnSpc>
              <a:buClr>
                <a:schemeClr val="tx1"/>
              </a:buClr>
              <a:buFont typeface="Wingdings" panose="05000000000000000000" pitchFamily="2" charset="2"/>
              <a:buNone/>
            </a:pPr>
            <a:r>
              <a:rPr lang="cs-CZ" altLang="en-US" sz="11200" dirty="0"/>
              <a:t> </a:t>
            </a:r>
            <a:r>
              <a:rPr lang="cs-CZ" altLang="en-US" sz="11200" dirty="0" err="1"/>
              <a:t>that</a:t>
            </a:r>
            <a:r>
              <a:rPr lang="cs-CZ" altLang="en-US" sz="11200" dirty="0"/>
              <a:t> </a:t>
            </a:r>
            <a:r>
              <a:rPr lang="cs-CZ" altLang="en-US" sz="11200" dirty="0" err="1"/>
              <a:t>represent</a:t>
            </a:r>
            <a:r>
              <a:rPr lang="cs-CZ" altLang="en-US" sz="11200" dirty="0"/>
              <a:t> </a:t>
            </a:r>
            <a:r>
              <a:rPr lang="cs-CZ" altLang="en-US" sz="11200" dirty="0" err="1"/>
              <a:t>ecological</a:t>
            </a:r>
            <a:r>
              <a:rPr lang="cs-CZ" altLang="en-US" sz="11200" dirty="0"/>
              <a:t> </a:t>
            </a:r>
            <a:r>
              <a:rPr lang="cs-CZ" altLang="en-US" sz="11200" dirty="0" err="1"/>
              <a:t>quality</a:t>
            </a:r>
            <a:r>
              <a:rPr lang="cs-CZ" altLang="en-US" sz="11200" dirty="0"/>
              <a:t> and rarity (</a:t>
            </a:r>
            <a:r>
              <a:rPr lang="cs-CZ" altLang="en-US" sz="11200" dirty="0" err="1"/>
              <a:t>endangereness</a:t>
            </a:r>
            <a:r>
              <a:rPr lang="cs-CZ" altLang="en-US" sz="11200" dirty="0"/>
              <a:t>). </a:t>
            </a:r>
          </a:p>
          <a:p>
            <a:pPr algn="just">
              <a:lnSpc>
                <a:spcPct val="80000"/>
              </a:lnSpc>
              <a:buClr>
                <a:schemeClr val="tx1"/>
              </a:buClr>
              <a:buFont typeface="Wingdings" panose="05000000000000000000" pitchFamily="2" charset="2"/>
              <a:buNone/>
            </a:pPr>
            <a:r>
              <a:rPr lang="cs-CZ" altLang="en-US" sz="7400" dirty="0"/>
              <a:t> </a:t>
            </a:r>
            <a:endParaRPr lang="cs-CZ" altLang="en-US" sz="7400" b="1" dirty="0">
              <a:latin typeface="Times New Roman" panose="02020603050405020304" pitchFamily="18" charset="0"/>
              <a:cs typeface="Times New Roman" panose="02020603050405020304" pitchFamily="18" charset="0"/>
            </a:endParaRPr>
          </a:p>
        </p:txBody>
      </p:sp>
      <p:grpSp>
        <p:nvGrpSpPr>
          <p:cNvPr id="53258" name="Group 10"/>
          <p:cNvGrpSpPr>
            <a:grpSpLocks/>
          </p:cNvGrpSpPr>
          <p:nvPr/>
        </p:nvGrpSpPr>
        <p:grpSpPr bwMode="auto">
          <a:xfrm>
            <a:off x="613458" y="3171462"/>
            <a:ext cx="10903351" cy="3210288"/>
            <a:chOff x="385" y="1298"/>
            <a:chExt cx="4944" cy="1089"/>
          </a:xfrm>
        </p:grpSpPr>
        <p:pic>
          <p:nvPicPr>
            <p:cNvPr id="53259"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 y="1298"/>
              <a:ext cx="4944" cy="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60" name="Rectangle 12"/>
            <p:cNvSpPr>
              <a:spLocks noChangeArrowheads="1"/>
            </p:cNvSpPr>
            <p:nvPr/>
          </p:nvSpPr>
          <p:spPr bwMode="auto">
            <a:xfrm>
              <a:off x="431" y="1298"/>
              <a:ext cx="4898" cy="953"/>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Tree>
    <p:extLst>
      <p:ext uri="{BB962C8B-B14F-4D97-AF65-F5344CB8AC3E}">
        <p14:creationId xmlns:p14="http://schemas.microsoft.com/office/powerpoint/2010/main" val="3571434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3CFEE99-2EA4-B7EE-6749-C9F48EAC24B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0504" y="320686"/>
            <a:ext cx="7067472" cy="6434678"/>
          </a:xfrm>
          <a:prstGeom prst="rect">
            <a:avLst/>
          </a:prstGeom>
        </p:spPr>
      </p:pic>
      <p:sp>
        <p:nvSpPr>
          <p:cNvPr id="2" name="Nadpis 1"/>
          <p:cNvSpPr>
            <a:spLocks noGrp="1"/>
          </p:cNvSpPr>
          <p:nvPr>
            <p:ph type="title"/>
          </p:nvPr>
        </p:nvSpPr>
        <p:spPr>
          <a:xfrm>
            <a:off x="3244268" y="0"/>
            <a:ext cx="9036496" cy="706090"/>
          </a:xfrm>
        </p:spPr>
        <p:txBody>
          <a:bodyPr>
            <a:normAutofit/>
          </a:bodyPr>
          <a:lstStyle/>
          <a:p>
            <a:r>
              <a:rPr lang="en-GB" sz="2800" b="1" noProof="0" dirty="0">
                <a:latin typeface="+mn-lt"/>
              </a:rPr>
              <a:t>Habitat Quality </a:t>
            </a:r>
            <a:r>
              <a:rPr lang="en-US" sz="2800" b="1" dirty="0">
                <a:latin typeface="+mn-lt"/>
              </a:rPr>
              <a:t>in the </a:t>
            </a:r>
            <a:r>
              <a:rPr lang="cs-CZ" sz="2800" b="1" dirty="0">
                <a:latin typeface="+mn-lt"/>
              </a:rPr>
              <a:t>Novohradské hory </a:t>
            </a:r>
            <a:r>
              <a:rPr lang="cs-CZ" sz="2800" b="1" dirty="0" err="1">
                <a:latin typeface="+mn-lt"/>
              </a:rPr>
              <a:t>Mts</a:t>
            </a:r>
            <a:r>
              <a:rPr lang="cs-CZ" sz="2800" b="1" dirty="0">
                <a:latin typeface="+mn-lt"/>
              </a:rPr>
              <a:t>.</a:t>
            </a:r>
            <a:endParaRPr lang="cs-CZ" sz="2800" b="1" dirty="0">
              <a:solidFill>
                <a:srgbClr val="8C3108"/>
              </a:solidFill>
              <a:latin typeface="+mn-lt"/>
            </a:endParaRPr>
          </a:p>
        </p:txBody>
      </p:sp>
      <p:sp>
        <p:nvSpPr>
          <p:cNvPr id="6" name="TextovéPole 5">
            <a:extLst>
              <a:ext uri="{FF2B5EF4-FFF2-40B4-BE49-F238E27FC236}">
                <a16:creationId xmlns:a16="http://schemas.microsoft.com/office/drawing/2014/main" id="{5E52FB38-2DE8-6EC3-4177-CA7032CDE619}"/>
              </a:ext>
            </a:extLst>
          </p:cNvPr>
          <p:cNvSpPr txBox="1"/>
          <p:nvPr/>
        </p:nvSpPr>
        <p:spPr>
          <a:xfrm>
            <a:off x="2160504" y="627746"/>
            <a:ext cx="1366467" cy="566572"/>
          </a:xfrm>
          <a:prstGeom prst="rect">
            <a:avLst/>
          </a:prstGeom>
          <a:solidFill>
            <a:schemeClr val="bg1"/>
          </a:solidFill>
        </p:spPr>
        <p:txBody>
          <a:bodyPr wrap="square" rtlCol="0">
            <a:spAutoFit/>
          </a:bodyPr>
          <a:lstStyle/>
          <a:p>
            <a:endParaRPr lang="cs-CZ" dirty="0"/>
          </a:p>
        </p:txBody>
      </p:sp>
    </p:spTree>
    <p:extLst>
      <p:ext uri="{BB962C8B-B14F-4D97-AF65-F5344CB8AC3E}">
        <p14:creationId xmlns:p14="http://schemas.microsoft.com/office/powerpoint/2010/main" val="127310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88CE8B-460B-BE69-BB71-06372C7C6587}"/>
              </a:ext>
            </a:extLst>
          </p:cNvPr>
          <p:cNvSpPr>
            <a:spLocks noGrp="1"/>
          </p:cNvSpPr>
          <p:nvPr>
            <p:ph type="title"/>
          </p:nvPr>
        </p:nvSpPr>
        <p:spPr>
          <a:xfrm>
            <a:off x="616819" y="3346877"/>
            <a:ext cx="10515600" cy="876207"/>
          </a:xfrm>
        </p:spPr>
        <p:txBody>
          <a:bodyPr>
            <a:normAutofit/>
          </a:bodyPr>
          <a:lstStyle/>
          <a:p>
            <a:r>
              <a:rPr lang="cs-CZ" sz="4000" b="1" dirty="0" err="1">
                <a:latin typeface="+mn-lt"/>
              </a:rPr>
              <a:t>Hypotheses</a:t>
            </a:r>
            <a:endParaRPr lang="cs-CZ" sz="4000" b="1" dirty="0">
              <a:latin typeface="+mn-lt"/>
            </a:endParaRPr>
          </a:p>
        </p:txBody>
      </p:sp>
      <p:sp>
        <p:nvSpPr>
          <p:cNvPr id="3" name="Zástupný obsah 2">
            <a:extLst>
              <a:ext uri="{FF2B5EF4-FFF2-40B4-BE49-F238E27FC236}">
                <a16:creationId xmlns:a16="http://schemas.microsoft.com/office/drawing/2014/main" id="{C63DDA7D-6CD5-FD38-CB3A-A3ACD0A3E9CD}"/>
              </a:ext>
            </a:extLst>
          </p:cNvPr>
          <p:cNvSpPr>
            <a:spLocks noGrp="1"/>
          </p:cNvSpPr>
          <p:nvPr>
            <p:ph idx="1"/>
          </p:nvPr>
        </p:nvSpPr>
        <p:spPr>
          <a:xfrm>
            <a:off x="616819" y="4439653"/>
            <a:ext cx="11258349" cy="2058424"/>
          </a:xfrm>
        </p:spPr>
        <p:txBody>
          <a:bodyPr>
            <a:noAutofit/>
          </a:bodyPr>
          <a:lstStyle/>
          <a:p>
            <a:r>
              <a:rPr lang="en-GB" dirty="0"/>
              <a:t>To maintain the attractiveness of the </a:t>
            </a:r>
            <a:r>
              <a:rPr lang="cs-CZ" dirty="0"/>
              <a:t>a</a:t>
            </a:r>
            <a:r>
              <a:rPr lang="en-GB" dirty="0"/>
              <a:t>rea for tourists, it is necessary to maintain the diversity of the landscape and </a:t>
            </a:r>
            <a:r>
              <a:rPr lang="cs-CZ" dirty="0" err="1"/>
              <a:t>high</a:t>
            </a:r>
            <a:r>
              <a:rPr lang="cs-CZ" dirty="0"/>
              <a:t> </a:t>
            </a:r>
            <a:r>
              <a:rPr lang="en-GB" dirty="0"/>
              <a:t>biodiversity</a:t>
            </a:r>
            <a:r>
              <a:rPr lang="cs-CZ" dirty="0"/>
              <a:t> </a:t>
            </a:r>
            <a:r>
              <a:rPr lang="cs-CZ" dirty="0" err="1"/>
              <a:t>of</a:t>
            </a:r>
            <a:r>
              <a:rPr lang="cs-CZ" dirty="0"/>
              <a:t> </a:t>
            </a:r>
            <a:r>
              <a:rPr lang="cs-CZ" dirty="0" err="1"/>
              <a:t>their</a:t>
            </a:r>
            <a:r>
              <a:rPr lang="cs-CZ" dirty="0"/>
              <a:t> </a:t>
            </a:r>
            <a:r>
              <a:rPr lang="cs-CZ" dirty="0" err="1"/>
              <a:t>habitats</a:t>
            </a:r>
            <a:r>
              <a:rPr lang="en-GB" dirty="0"/>
              <a:t>.</a:t>
            </a:r>
          </a:p>
          <a:p>
            <a:pPr marL="0" indent="0">
              <a:buNone/>
            </a:pPr>
            <a:endParaRPr lang="en-GB" dirty="0"/>
          </a:p>
        </p:txBody>
      </p:sp>
      <p:sp>
        <p:nvSpPr>
          <p:cNvPr id="4" name="TextovéPole 3">
            <a:extLst>
              <a:ext uri="{FF2B5EF4-FFF2-40B4-BE49-F238E27FC236}">
                <a16:creationId xmlns:a16="http://schemas.microsoft.com/office/drawing/2014/main" id="{3ECAE27E-7EF1-D5C1-746F-4002FCE21996}"/>
              </a:ext>
            </a:extLst>
          </p:cNvPr>
          <p:cNvSpPr txBox="1"/>
          <p:nvPr/>
        </p:nvSpPr>
        <p:spPr>
          <a:xfrm>
            <a:off x="714095" y="136114"/>
            <a:ext cx="1039067" cy="707886"/>
          </a:xfrm>
          <a:prstGeom prst="rect">
            <a:avLst/>
          </a:prstGeom>
          <a:noFill/>
        </p:spPr>
        <p:txBody>
          <a:bodyPr wrap="none" rtlCol="0">
            <a:spAutoFit/>
          </a:bodyPr>
          <a:lstStyle/>
          <a:p>
            <a:r>
              <a:rPr lang="cs-CZ" sz="4000" b="1" dirty="0" err="1">
                <a:ea typeface="+mj-ea"/>
                <a:cs typeface="+mj-cs"/>
              </a:rPr>
              <a:t>Aim</a:t>
            </a:r>
            <a:endParaRPr lang="cs-CZ" sz="4000" b="1" dirty="0">
              <a:ea typeface="+mj-ea"/>
              <a:cs typeface="+mj-cs"/>
            </a:endParaRPr>
          </a:p>
        </p:txBody>
      </p:sp>
      <p:sp>
        <p:nvSpPr>
          <p:cNvPr id="6" name="TextovéPole 5">
            <a:extLst>
              <a:ext uri="{FF2B5EF4-FFF2-40B4-BE49-F238E27FC236}">
                <a16:creationId xmlns:a16="http://schemas.microsoft.com/office/drawing/2014/main" id="{4610EE74-42AD-2C46-0469-625605BA985C}"/>
              </a:ext>
            </a:extLst>
          </p:cNvPr>
          <p:cNvSpPr txBox="1"/>
          <p:nvPr/>
        </p:nvSpPr>
        <p:spPr>
          <a:xfrm>
            <a:off x="722057" y="1100108"/>
            <a:ext cx="10933497" cy="2246769"/>
          </a:xfrm>
          <a:prstGeom prst="rect">
            <a:avLst/>
          </a:prstGeom>
          <a:noFill/>
        </p:spPr>
        <p:txBody>
          <a:bodyPr wrap="square" rtlCol="0">
            <a:spAutoFit/>
          </a:bodyPr>
          <a:lstStyle/>
          <a:p>
            <a:r>
              <a:rPr lang="en-GB" sz="2800" dirty="0"/>
              <a:t>The aim of this study is to propose a methodological framework for the assessment and monitoring tourism pressure and habitat status in marginalised mountain areas and evaluation an exceeding recreational carrying capacity to recommend measures to support sustainable tourism.</a:t>
            </a:r>
            <a:endParaRPr lang="cs-CZ" sz="2800" dirty="0"/>
          </a:p>
          <a:p>
            <a:endParaRPr lang="cs-CZ" sz="2800" dirty="0"/>
          </a:p>
        </p:txBody>
      </p:sp>
    </p:spTree>
    <p:extLst>
      <p:ext uri="{BB962C8B-B14F-4D97-AF65-F5344CB8AC3E}">
        <p14:creationId xmlns:p14="http://schemas.microsoft.com/office/powerpoint/2010/main" val="3322578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sz="half" idx="1"/>
          </p:nvPr>
        </p:nvSpPr>
        <p:spPr>
          <a:xfrm>
            <a:off x="405114" y="739402"/>
            <a:ext cx="11146420" cy="1523908"/>
          </a:xfrm>
        </p:spPr>
        <p:txBody>
          <a:bodyPr>
            <a:normAutofit fontScale="40000" lnSpcReduction="20000"/>
          </a:bodyPr>
          <a:lstStyle/>
          <a:p>
            <a:pPr algn="ctr">
              <a:buFontTx/>
              <a:buNone/>
            </a:pPr>
            <a:endParaRPr lang="cs-CZ" altLang="en-US" dirty="0"/>
          </a:p>
          <a:p>
            <a:pPr algn="just">
              <a:buFontTx/>
              <a:buNone/>
            </a:pPr>
            <a:r>
              <a:rPr lang="en-GB" sz="6000" noProof="0" dirty="0"/>
              <a:t>    It corrects the basic point value in the case when the habitat does not correspond with the conditions, described for given type in Catalogue of habitats (</a:t>
            </a:r>
            <a:r>
              <a:rPr lang="en-GB" sz="6000" noProof="0" dirty="0" err="1"/>
              <a:t>Chytrý</a:t>
            </a:r>
            <a:r>
              <a:rPr lang="en-GB" sz="6000" noProof="0" dirty="0"/>
              <a:t> et al. 2001). The correction is made by means of the coefficients based on following criteria</a:t>
            </a:r>
            <a:r>
              <a:rPr lang="cs-CZ" sz="6000" noProof="0" dirty="0"/>
              <a:t> </a:t>
            </a:r>
            <a:r>
              <a:rPr lang="cs-CZ" sz="6000" noProof="0" dirty="0" err="1"/>
              <a:t>Seják</a:t>
            </a:r>
            <a:r>
              <a:rPr lang="cs-CZ" sz="6000" noProof="0" dirty="0"/>
              <a:t> et al. 2018).</a:t>
            </a:r>
            <a:r>
              <a:rPr lang="en-GB" sz="3400" noProof="0" dirty="0"/>
              <a:t>: </a:t>
            </a:r>
          </a:p>
        </p:txBody>
      </p:sp>
      <p:sp>
        <p:nvSpPr>
          <p:cNvPr id="55300" name="Text Box 4"/>
          <p:cNvSpPr txBox="1">
            <a:spLocks noChangeArrowheads="1"/>
          </p:cNvSpPr>
          <p:nvPr/>
        </p:nvSpPr>
        <p:spPr bwMode="auto">
          <a:xfrm>
            <a:off x="5735638" y="6453188"/>
            <a:ext cx="4464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algn="just">
              <a:spcBef>
                <a:spcPct val="50000"/>
              </a:spcBef>
              <a:buFont typeface="Wingdings" panose="05000000000000000000" pitchFamily="2" charset="2"/>
              <a:buNone/>
            </a:pPr>
            <a:endParaRPr lang="en-US" altLang="en-US"/>
          </a:p>
        </p:txBody>
      </p:sp>
      <p:grpSp>
        <p:nvGrpSpPr>
          <p:cNvPr id="55308" name="Group 12"/>
          <p:cNvGrpSpPr>
            <a:grpSpLocks/>
          </p:cNvGrpSpPr>
          <p:nvPr/>
        </p:nvGrpSpPr>
        <p:grpSpPr bwMode="auto">
          <a:xfrm>
            <a:off x="706056" y="2253343"/>
            <a:ext cx="10752881" cy="4488768"/>
            <a:chOff x="385" y="1525"/>
            <a:chExt cx="4808" cy="2449"/>
          </a:xfrm>
        </p:grpSpPr>
        <p:pic>
          <p:nvPicPr>
            <p:cNvPr id="5530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 y="1561"/>
              <a:ext cx="4808" cy="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10" name="Rectangle 14"/>
            <p:cNvSpPr>
              <a:spLocks noChangeArrowheads="1"/>
            </p:cNvSpPr>
            <p:nvPr/>
          </p:nvSpPr>
          <p:spPr bwMode="auto">
            <a:xfrm>
              <a:off x="431" y="1525"/>
              <a:ext cx="4762" cy="2404"/>
            </a:xfrm>
            <a:prstGeom prst="rect">
              <a:avLst/>
            </a:prstGeom>
            <a:noFill/>
            <a:ln w="1587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 name="TextovéPole 1">
            <a:extLst>
              <a:ext uri="{FF2B5EF4-FFF2-40B4-BE49-F238E27FC236}">
                <a16:creationId xmlns:a16="http://schemas.microsoft.com/office/drawing/2014/main" id="{2180BA77-E7C2-A478-F6CC-51711D90BB0D}"/>
              </a:ext>
            </a:extLst>
          </p:cNvPr>
          <p:cNvSpPr txBox="1"/>
          <p:nvPr/>
        </p:nvSpPr>
        <p:spPr>
          <a:xfrm>
            <a:off x="405114" y="292496"/>
            <a:ext cx="10742601" cy="584775"/>
          </a:xfrm>
          <a:prstGeom prst="rect">
            <a:avLst/>
          </a:prstGeom>
          <a:noFill/>
        </p:spPr>
        <p:txBody>
          <a:bodyPr wrap="square" rtlCol="0">
            <a:spAutoFit/>
          </a:bodyPr>
          <a:lstStyle/>
          <a:p>
            <a:pPr algn="ctr">
              <a:buFontTx/>
              <a:buNone/>
            </a:pPr>
            <a:r>
              <a:rPr lang="cs-CZ" altLang="en-US" sz="3200" b="1" dirty="0" err="1"/>
              <a:t>Individual</a:t>
            </a:r>
            <a:r>
              <a:rPr lang="cs-CZ" altLang="en-US" sz="3200" b="1" dirty="0"/>
              <a:t> habitat </a:t>
            </a:r>
            <a:r>
              <a:rPr lang="cs-CZ" altLang="en-US" sz="3200" b="1" dirty="0" err="1"/>
              <a:t>valuation</a:t>
            </a:r>
            <a:r>
              <a:rPr lang="cs-CZ" altLang="en-US" sz="3200" dirty="0"/>
              <a:t> </a:t>
            </a:r>
          </a:p>
        </p:txBody>
      </p:sp>
    </p:spTree>
    <p:extLst>
      <p:ext uri="{BB962C8B-B14F-4D97-AF65-F5344CB8AC3E}">
        <p14:creationId xmlns:p14="http://schemas.microsoft.com/office/powerpoint/2010/main" val="2375361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B4EC12-36E5-7BA9-254E-9C6E7CF30677}"/>
              </a:ext>
            </a:extLst>
          </p:cNvPr>
          <p:cNvSpPr>
            <a:spLocks noGrp="1"/>
          </p:cNvSpPr>
          <p:nvPr>
            <p:ph type="title"/>
          </p:nvPr>
        </p:nvSpPr>
        <p:spPr>
          <a:xfrm>
            <a:off x="609600" y="274638"/>
            <a:ext cx="10972800" cy="466142"/>
          </a:xfrm>
        </p:spPr>
        <p:txBody>
          <a:bodyPr>
            <a:normAutofit fontScale="90000"/>
          </a:bodyPr>
          <a:lstStyle/>
          <a:p>
            <a:pPr algn="ctr"/>
            <a:r>
              <a:rPr lang="cs-CZ" b="1" dirty="0" err="1">
                <a:latin typeface="Calibri" panose="020F0502020204030204" pitchFamily="34" charset="0"/>
                <a:ea typeface="Calibri" panose="020F0502020204030204" pitchFamily="34" charset="0"/>
                <a:cs typeface="Calibri" panose="020F0502020204030204" pitchFamily="34" charset="0"/>
              </a:rPr>
              <a:t>Results</a:t>
            </a:r>
            <a:endParaRPr lang="cs-CZ" b="1" dirty="0">
              <a:latin typeface="Calibri" panose="020F0502020204030204" pitchFamily="34" charset="0"/>
              <a:ea typeface="Calibri" panose="020F0502020204030204" pitchFamily="34" charset="0"/>
              <a:cs typeface="Calibri" panose="020F0502020204030204" pitchFamily="34" charset="0"/>
            </a:endParaRPr>
          </a:p>
        </p:txBody>
      </p:sp>
      <p:sp>
        <p:nvSpPr>
          <p:cNvPr id="3" name="Zástupný text 2">
            <a:extLst>
              <a:ext uri="{FF2B5EF4-FFF2-40B4-BE49-F238E27FC236}">
                <a16:creationId xmlns:a16="http://schemas.microsoft.com/office/drawing/2014/main" id="{C95EF3F1-2979-AC0D-DFAA-6646B8507AE7}"/>
              </a:ext>
            </a:extLst>
          </p:cNvPr>
          <p:cNvSpPr>
            <a:spLocks noGrp="1"/>
          </p:cNvSpPr>
          <p:nvPr>
            <p:ph type="body" sz="half" idx="1"/>
          </p:nvPr>
        </p:nvSpPr>
        <p:spPr>
          <a:xfrm>
            <a:off x="381965" y="879677"/>
            <a:ext cx="11482086" cy="5703686"/>
          </a:xfrm>
        </p:spPr>
        <p:txBody>
          <a:bodyPr>
            <a:noAutofit/>
          </a:bodyPr>
          <a:lstStyle/>
          <a:p>
            <a:r>
              <a:rPr lang="en-GB" dirty="0"/>
              <a:t>The analysis of the total MSA TOT index showed that the </a:t>
            </a:r>
            <a:r>
              <a:rPr lang="en-GB" dirty="0" err="1"/>
              <a:t>Novohradské</a:t>
            </a:r>
            <a:r>
              <a:rPr lang="en-GB" dirty="0"/>
              <a:t> </a:t>
            </a:r>
            <a:r>
              <a:rPr lang="en-GB" dirty="0" err="1"/>
              <a:t>hory</a:t>
            </a:r>
            <a:r>
              <a:rPr lang="en-GB" dirty="0"/>
              <a:t> study area reaches an area-weighted mean value of 0.726, indicating a relatively well-preserved, although not uniformly intact, state of natural habitats. Most of the territory falls within the 0.5–0.75 (48.1%) and 0.75–0.9 (46.7%) classes, with higher values in the south and west and lower values in the agriculturally influenced north and east.</a:t>
            </a:r>
            <a:endParaRPr lang="cs-CZ" dirty="0"/>
          </a:p>
          <a:p>
            <a:r>
              <a:rPr lang="en-GB" dirty="0"/>
              <a:t>Among the partial CZ-GLOBIO3 indicators, MSA_LU showed the lowest values, confirming that land use is the main factor reducing biodiversity integrity in the study area. By contrast, MSA_F indicates a much more favourable picture of the landscape structure.</a:t>
            </a:r>
            <a:endParaRPr lang="cs-CZ" dirty="0"/>
          </a:p>
          <a:p>
            <a:r>
              <a:rPr lang="en-GB" dirty="0"/>
              <a:t>Habitat quality assessed using the Habitat Valuation Method (HVM) according to Seják et al. (2018) yielded an area-weighted mean of HB = 20.1 points. The study area is dominated by slightly degraded habitats (76.6%), whereas natural and near-natural habitats together cover 15.1% of the territory, concentrated mainly in the southern and south-eastern parts.</a:t>
            </a:r>
            <a:endParaRPr lang="cs-CZ" dirty="0"/>
          </a:p>
          <a:p>
            <a:endParaRPr lang="cs-CZ" dirty="0"/>
          </a:p>
        </p:txBody>
      </p:sp>
    </p:spTree>
    <p:extLst>
      <p:ext uri="{BB962C8B-B14F-4D97-AF65-F5344CB8AC3E}">
        <p14:creationId xmlns:p14="http://schemas.microsoft.com/office/powerpoint/2010/main" val="2340837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A0F0D8-4B5A-B749-F25A-795511A234B2}"/>
              </a:ext>
            </a:extLst>
          </p:cNvPr>
          <p:cNvSpPr>
            <a:spLocks noGrp="1"/>
          </p:cNvSpPr>
          <p:nvPr>
            <p:ph type="title"/>
          </p:nvPr>
        </p:nvSpPr>
        <p:spPr>
          <a:xfrm>
            <a:off x="763928" y="150521"/>
            <a:ext cx="11428071" cy="1325563"/>
          </a:xfrm>
        </p:spPr>
        <p:txBody>
          <a:bodyPr>
            <a:normAutofit/>
          </a:bodyPr>
          <a:lstStyle/>
          <a:p>
            <a:r>
              <a:rPr lang="en-US" sz="3600" b="1" dirty="0">
                <a:latin typeface="+mn-lt"/>
              </a:rPr>
              <a:t>Specific solutions – </a:t>
            </a:r>
            <a:r>
              <a:rPr lang="en-GB" sz="3600" b="1" dirty="0">
                <a:latin typeface="+mn-lt"/>
              </a:rPr>
              <a:t>regulations and recommendations</a:t>
            </a:r>
            <a:br>
              <a:rPr kumimoji="0" lang="en-US" sz="4400" b="0" i="0" u="none" strike="noStrike" kern="1200" cap="none" spc="0" normalizeH="0" baseline="0" noProof="0" dirty="0">
                <a:ln>
                  <a:noFill/>
                </a:ln>
                <a:solidFill>
                  <a:srgbClr val="FF0000"/>
                </a:solidFill>
                <a:effectLst/>
                <a:uLnTx/>
                <a:uFillTx/>
                <a:latin typeface="+mn-lt"/>
                <a:ea typeface="+mn-ea"/>
                <a:cs typeface="+mn-cs"/>
              </a:rPr>
            </a:br>
            <a:endParaRPr lang="cs-CZ" dirty="0">
              <a:latin typeface="+mn-lt"/>
            </a:endParaRPr>
          </a:p>
        </p:txBody>
      </p:sp>
      <p:sp>
        <p:nvSpPr>
          <p:cNvPr id="3" name="Zástupný obsah 2">
            <a:extLst>
              <a:ext uri="{FF2B5EF4-FFF2-40B4-BE49-F238E27FC236}">
                <a16:creationId xmlns:a16="http://schemas.microsoft.com/office/drawing/2014/main" id="{C074014C-3F47-14A9-1752-6842C38E19DC}"/>
              </a:ext>
            </a:extLst>
          </p:cNvPr>
          <p:cNvSpPr>
            <a:spLocks noGrp="1"/>
          </p:cNvSpPr>
          <p:nvPr>
            <p:ph idx="1"/>
          </p:nvPr>
        </p:nvSpPr>
        <p:spPr>
          <a:xfrm>
            <a:off x="119034" y="1073020"/>
            <a:ext cx="11860764" cy="6055568"/>
          </a:xfrm>
        </p:spPr>
        <p:txBody>
          <a:bodyPr/>
          <a:lstStyle/>
          <a:p>
            <a:pPr marR="0" lvl="1" algn="l" defTabSz="914400" rtl="0" eaLnBrk="1" fontAlgn="auto" latinLnBrk="0" hangingPunct="1">
              <a:lnSpc>
                <a:spcPct val="90000"/>
              </a:lnSpc>
              <a:spcBef>
                <a:spcPts val="500"/>
              </a:spcBef>
              <a:spcAft>
                <a:spcPts val="0"/>
              </a:spcAft>
              <a:buClrTx/>
              <a:buSzTx/>
              <a:tabLst/>
              <a:defRPr/>
            </a:pPr>
            <a:r>
              <a:rPr kumimoji="0" lang="en-GB" sz="2800" b="0" i="0" u="none" strike="noStrike" kern="1200" cap="none" spc="0" normalizeH="0" baseline="0" noProof="0" dirty="0">
                <a:ln>
                  <a:noFill/>
                </a:ln>
                <a:effectLst/>
                <a:uLnTx/>
                <a:uFillTx/>
                <a:latin typeface="Calibri" panose="020F0502020204030204"/>
                <a:ea typeface="+mn-ea"/>
                <a:cs typeface="+mn-cs"/>
              </a:rPr>
              <a:t>Restriction of entry of cars and parking spaces - strengthening of public transport (shuttle-bus), emergency parking lots</a:t>
            </a:r>
          </a:p>
          <a:p>
            <a:pPr lvl="1">
              <a:defRPr/>
            </a:pPr>
            <a:r>
              <a:rPr kumimoji="0" lang="en-GB" sz="2800" b="0" i="0" u="none" strike="noStrike" kern="1200" cap="none" spc="0" normalizeH="0" baseline="0" noProof="0" dirty="0">
                <a:ln>
                  <a:noFill/>
                </a:ln>
                <a:effectLst/>
                <a:uLnTx/>
                <a:uFillTx/>
                <a:latin typeface="Calibri" panose="020F0502020204030204"/>
                <a:ea typeface="+mn-ea"/>
                <a:cs typeface="+mn-cs"/>
              </a:rPr>
              <a:t>Visitor/traffic restrictions (</a:t>
            </a:r>
            <a:r>
              <a:rPr lang="en-GB" sz="2800" dirty="0"/>
              <a:t>cars and motorbikes, somewhere also bikes) </a:t>
            </a:r>
            <a:r>
              <a:rPr kumimoji="0" lang="en-GB" sz="2800" b="0" i="0" u="none" strike="noStrike" kern="1200" cap="none" spc="0" normalizeH="0" baseline="0" noProof="0" dirty="0">
                <a:ln>
                  <a:noFill/>
                </a:ln>
                <a:effectLst/>
                <a:uLnTx/>
                <a:uFillTx/>
                <a:latin typeface="Calibri" panose="020F0502020204030204"/>
                <a:ea typeface="+mn-ea"/>
                <a:cs typeface="+mn-cs"/>
              </a:rPr>
              <a:t>should be extended in the most threatened sites with </a:t>
            </a:r>
            <a:r>
              <a:rPr lang="en-GB" sz="2800" dirty="0"/>
              <a:t>the most valuable and endangered natural habitats</a:t>
            </a:r>
          </a:p>
          <a:p>
            <a:pPr lvl="1">
              <a:defRPr/>
            </a:pPr>
            <a:r>
              <a:rPr lang="en-GB" sz="2800" dirty="0"/>
              <a:t>Improving existed marked routes/bike trails</a:t>
            </a:r>
          </a:p>
          <a:p>
            <a:pPr lvl="1">
              <a:defRPr/>
            </a:pPr>
            <a:r>
              <a:rPr lang="en-GB" sz="2800" dirty="0"/>
              <a:t>Establishment of more natural educational trails, especially  including cultural monuments in naturally less valuable areas</a:t>
            </a:r>
          </a:p>
          <a:p>
            <a:pPr lvl="1">
              <a:defRPr/>
            </a:pPr>
            <a:r>
              <a:rPr lang="en-GB" sz="2800" dirty="0"/>
              <a:t>Maintaining traditional management of near-natural cultural meadows</a:t>
            </a:r>
          </a:p>
          <a:p>
            <a:pPr lvl="1">
              <a:defRPr/>
            </a:pPr>
            <a:r>
              <a:rPr lang="en-GB" sz="2800" dirty="0"/>
              <a:t>Using these measures, concentrate the majority of visitors to certain areas and on certain routes, so that the more remote parts of the </a:t>
            </a:r>
            <a:r>
              <a:rPr lang="en-GB" sz="2800" dirty="0" err="1"/>
              <a:t>Novohradské</a:t>
            </a:r>
            <a:r>
              <a:rPr lang="en-GB" sz="2800" dirty="0"/>
              <a:t> </a:t>
            </a:r>
            <a:r>
              <a:rPr lang="cs-CZ" sz="2800" dirty="0"/>
              <a:t>hory </a:t>
            </a:r>
            <a:r>
              <a:rPr lang="cs-CZ" sz="2800" dirty="0" err="1"/>
              <a:t>Mts</a:t>
            </a:r>
            <a:r>
              <a:rPr lang="cs-CZ" sz="2800" dirty="0"/>
              <a:t>.</a:t>
            </a:r>
            <a:r>
              <a:rPr lang="en-GB" sz="2800" dirty="0"/>
              <a:t> </a:t>
            </a:r>
            <a:r>
              <a:rPr lang="cs-CZ" sz="2800" dirty="0" err="1"/>
              <a:t>will</a:t>
            </a:r>
            <a:r>
              <a:rPr lang="cs-CZ" sz="2800" dirty="0"/>
              <a:t> </a:t>
            </a:r>
            <a:r>
              <a:rPr lang="en-GB" sz="2800" dirty="0"/>
              <a:t>remain a quiet area</a:t>
            </a:r>
          </a:p>
          <a:p>
            <a:pPr marR="0" lvl="1" algn="l" defTabSz="914400" rtl="0" eaLnBrk="1" fontAlgn="auto" latinLnBrk="0" hangingPunct="1">
              <a:lnSpc>
                <a:spcPct val="90000"/>
              </a:lnSpc>
              <a:spcBef>
                <a:spcPts val="500"/>
              </a:spcBef>
              <a:spcAft>
                <a:spcPts val="0"/>
              </a:spcAft>
              <a:buClrTx/>
              <a:buSzTx/>
              <a:tabLst/>
              <a:defRPr/>
            </a:pPr>
            <a:endParaRPr kumimoji="0" lang="cs-CZ" sz="2000" b="0" i="0" u="none" strike="noStrike" kern="1200" cap="none" spc="0" normalizeH="0" baseline="0" noProof="0" dirty="0">
              <a:ln>
                <a:noFill/>
              </a:ln>
              <a:effectLst/>
              <a:uLnTx/>
              <a:uFillTx/>
              <a:latin typeface="Calibri" panose="020F0502020204030204"/>
              <a:ea typeface="+mn-ea"/>
              <a:cs typeface="+mn-cs"/>
            </a:endParaRPr>
          </a:p>
          <a:p>
            <a:pPr marR="0" lvl="1" algn="l" defTabSz="914400" rtl="0" eaLnBrk="1" fontAlgn="auto" latinLnBrk="0" hangingPunct="1">
              <a:lnSpc>
                <a:spcPct val="90000"/>
              </a:lnSpc>
              <a:spcBef>
                <a:spcPts val="500"/>
              </a:spcBef>
              <a:spcAft>
                <a:spcPts val="0"/>
              </a:spcAft>
              <a:buClrTx/>
              <a:buSzTx/>
              <a:tabLst/>
              <a:defRPr/>
            </a:pPr>
            <a:endParaRPr kumimoji="0" lang="cs-CZ" sz="2000" b="0" i="0" u="none" strike="noStrike" kern="1200" cap="none" spc="0" normalizeH="0" baseline="0" noProof="0" dirty="0">
              <a:ln>
                <a:noFill/>
              </a:ln>
              <a:effectLst/>
              <a:uLnTx/>
              <a:uFillTx/>
              <a:latin typeface="Calibri" panose="020F0502020204030204"/>
              <a:ea typeface="+mn-ea"/>
              <a:cs typeface="+mn-cs"/>
            </a:endParaRPr>
          </a:p>
          <a:p>
            <a:endParaRPr lang="cs-CZ" dirty="0"/>
          </a:p>
        </p:txBody>
      </p:sp>
      <p:sp>
        <p:nvSpPr>
          <p:cNvPr id="6" name="TextovéPole 5">
            <a:extLst>
              <a:ext uri="{FF2B5EF4-FFF2-40B4-BE49-F238E27FC236}">
                <a16:creationId xmlns:a16="http://schemas.microsoft.com/office/drawing/2014/main" id="{4AB48F96-3AF8-70B8-706A-86EFCED16A40}"/>
              </a:ext>
            </a:extLst>
          </p:cNvPr>
          <p:cNvSpPr txBox="1"/>
          <p:nvPr/>
        </p:nvSpPr>
        <p:spPr>
          <a:xfrm>
            <a:off x="7850618" y="6245813"/>
            <a:ext cx="6097554" cy="307777"/>
          </a:xfrm>
          <a:prstGeom prst="rect">
            <a:avLst/>
          </a:prstGeom>
          <a:noFill/>
        </p:spPr>
        <p:txBody>
          <a:bodyPr wrap="square">
            <a:spAutoFit/>
          </a:bodyPr>
          <a:lstStyle/>
          <a:p>
            <a:r>
              <a:rPr lang="en-US" sz="1400" dirty="0">
                <a:solidFill>
                  <a:schemeClr val="bg1"/>
                </a:solidFill>
              </a:rPr>
              <a:t>Created using ChatGPT and DALL·E, OpenAI</a:t>
            </a:r>
            <a:r>
              <a:rPr lang="cs-CZ" sz="1400" dirty="0">
                <a:solidFill>
                  <a:schemeClr val="bg1"/>
                </a:solidFill>
              </a:rPr>
              <a:t>, 2024</a:t>
            </a:r>
          </a:p>
        </p:txBody>
      </p:sp>
    </p:spTree>
    <p:extLst>
      <p:ext uri="{BB962C8B-B14F-4D97-AF65-F5344CB8AC3E}">
        <p14:creationId xmlns:p14="http://schemas.microsoft.com/office/powerpoint/2010/main" val="1524165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D4A6A5-7BF8-8FF0-54BB-117A9B77BF96}"/>
              </a:ext>
            </a:extLst>
          </p:cNvPr>
          <p:cNvSpPr>
            <a:spLocks noGrp="1"/>
          </p:cNvSpPr>
          <p:nvPr>
            <p:ph type="title"/>
          </p:nvPr>
        </p:nvSpPr>
        <p:spPr>
          <a:xfrm>
            <a:off x="173709" y="0"/>
            <a:ext cx="12399290" cy="1419726"/>
          </a:xfrm>
        </p:spPr>
        <p:txBody>
          <a:bodyPr>
            <a:normAutofit/>
          </a:bodyPr>
          <a:lstStyle/>
          <a:p>
            <a:r>
              <a:rPr lang="cs-CZ" sz="3200" b="1" dirty="0" err="1">
                <a:latin typeface="+mn-lt"/>
              </a:rPr>
              <a:t>Sites</a:t>
            </a:r>
            <a:r>
              <a:rPr lang="en-US" sz="3200" b="1" dirty="0">
                <a:latin typeface="+mn-lt"/>
              </a:rPr>
              <a:t> for Sustainable Tourism Development in </a:t>
            </a:r>
            <a:r>
              <a:rPr lang="cs-CZ" sz="3200" b="1" dirty="0">
                <a:latin typeface="+mn-lt"/>
              </a:rPr>
              <a:t>Novohradské hory </a:t>
            </a:r>
            <a:r>
              <a:rPr lang="cs-CZ" sz="3200" b="1" dirty="0" err="1">
                <a:latin typeface="+mn-lt"/>
              </a:rPr>
              <a:t>Mts</a:t>
            </a:r>
            <a:r>
              <a:rPr lang="cs-CZ" sz="3200" b="1" dirty="0">
                <a:latin typeface="+mn-lt"/>
              </a:rPr>
              <a:t>.</a:t>
            </a:r>
            <a:br>
              <a:rPr lang="cs-CZ" sz="3200" b="1" dirty="0">
                <a:latin typeface="+mn-lt"/>
              </a:rPr>
            </a:br>
            <a:endParaRPr lang="cs-CZ" sz="3200" b="1" dirty="0">
              <a:latin typeface="+mn-lt"/>
            </a:endParaRPr>
          </a:p>
        </p:txBody>
      </p:sp>
      <p:sp>
        <p:nvSpPr>
          <p:cNvPr id="6" name="TextovéPole 5">
            <a:extLst>
              <a:ext uri="{FF2B5EF4-FFF2-40B4-BE49-F238E27FC236}">
                <a16:creationId xmlns:a16="http://schemas.microsoft.com/office/drawing/2014/main" id="{CBBA3204-7FA0-21BF-F890-BA66F303989D}"/>
              </a:ext>
            </a:extLst>
          </p:cNvPr>
          <p:cNvSpPr txBox="1"/>
          <p:nvPr/>
        </p:nvSpPr>
        <p:spPr>
          <a:xfrm>
            <a:off x="173709" y="976607"/>
            <a:ext cx="4438648" cy="4233567"/>
          </a:xfrm>
          <a:prstGeom prst="rect">
            <a:avLst/>
          </a:prstGeom>
          <a:noFill/>
        </p:spPr>
        <p:txBody>
          <a:bodyPr wrap="square" rtlCol="0">
            <a:spAutoFit/>
          </a:bodyPr>
          <a:lstStyle/>
          <a:p>
            <a:r>
              <a:rPr lang="en-US" sz="2800" dirty="0"/>
              <a:t>Tourism development locality – Sites identified through expert interviews (September–December 2025) that were mentioned by at least two respondents as areas with potential for the development of sustainable forms of tourism</a:t>
            </a:r>
            <a:r>
              <a:rPr lang="cs-CZ" sz="2800" dirty="0"/>
              <a:t>.</a:t>
            </a:r>
            <a:endParaRPr lang="en-US" sz="2800" dirty="0"/>
          </a:p>
          <a:p>
            <a:r>
              <a:rPr lang="en-US" dirty="0"/>
              <a:t>.</a:t>
            </a:r>
            <a:endParaRPr lang="cs-CZ" dirty="0"/>
          </a:p>
        </p:txBody>
      </p:sp>
      <p:pic>
        <p:nvPicPr>
          <p:cNvPr id="10" name="Zástupný obsah 9">
            <a:extLst>
              <a:ext uri="{FF2B5EF4-FFF2-40B4-BE49-F238E27FC236}">
                <a16:creationId xmlns:a16="http://schemas.microsoft.com/office/drawing/2014/main" id="{6E8D5162-FA51-0F3F-E5F0-F87A93033922}"/>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4612357" y="850900"/>
            <a:ext cx="7493918" cy="6007100"/>
          </a:xfrm>
          <a:prstGeom prst="rect">
            <a:avLst/>
          </a:prstGeom>
        </p:spPr>
      </p:pic>
    </p:spTree>
    <p:extLst>
      <p:ext uri="{BB962C8B-B14F-4D97-AF65-F5344CB8AC3E}">
        <p14:creationId xmlns:p14="http://schemas.microsoft.com/office/powerpoint/2010/main" val="612693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D7EBAF-1C14-9A8F-C017-367736C60BA8}"/>
              </a:ext>
            </a:extLst>
          </p:cNvPr>
          <p:cNvSpPr>
            <a:spLocks noGrp="1"/>
          </p:cNvSpPr>
          <p:nvPr>
            <p:ph type="title"/>
          </p:nvPr>
        </p:nvSpPr>
        <p:spPr>
          <a:xfrm>
            <a:off x="919114" y="354398"/>
            <a:ext cx="10963372" cy="916805"/>
          </a:xfrm>
        </p:spPr>
        <p:txBody>
          <a:bodyPr>
            <a:normAutofit/>
          </a:bodyPr>
          <a:lstStyle/>
          <a:p>
            <a:r>
              <a:rPr lang="en-GB" sz="4000" b="1" dirty="0">
                <a:latin typeface="+mn-lt"/>
              </a:rPr>
              <a:t>Conclusions - </a:t>
            </a:r>
            <a:r>
              <a:rPr lang="en-GB" sz="3600" b="1" dirty="0">
                <a:latin typeface="+mn-lt"/>
              </a:rPr>
              <a:t>Links between tourism and biodiversity</a:t>
            </a:r>
            <a:endParaRPr lang="en-GB" sz="4000" b="1" dirty="0">
              <a:latin typeface="+mn-lt"/>
            </a:endParaRPr>
          </a:p>
        </p:txBody>
      </p:sp>
      <p:sp>
        <p:nvSpPr>
          <p:cNvPr id="3" name="Zástupný obsah 2">
            <a:extLst>
              <a:ext uri="{FF2B5EF4-FFF2-40B4-BE49-F238E27FC236}">
                <a16:creationId xmlns:a16="http://schemas.microsoft.com/office/drawing/2014/main" id="{3B34016F-A7E1-7071-51E2-5D7DD36C8554}"/>
              </a:ext>
            </a:extLst>
          </p:cNvPr>
          <p:cNvSpPr>
            <a:spLocks noGrp="1"/>
          </p:cNvSpPr>
          <p:nvPr>
            <p:ph idx="1"/>
          </p:nvPr>
        </p:nvSpPr>
        <p:spPr>
          <a:xfrm>
            <a:off x="304799" y="1248556"/>
            <a:ext cx="11680371" cy="3279896"/>
          </a:xfrm>
        </p:spPr>
        <p:txBody>
          <a:bodyPr>
            <a:normAutofit fontScale="92500"/>
          </a:bodyPr>
          <a:lstStyle/>
          <a:p>
            <a:r>
              <a:rPr lang="en-GB" dirty="0"/>
              <a:t>Further detailed assessment of the state of biodiversity </a:t>
            </a:r>
            <a:r>
              <a:rPr lang="cs-CZ" dirty="0"/>
              <a:t>and </a:t>
            </a:r>
            <a:r>
              <a:rPr lang="cs-CZ" dirty="0" err="1"/>
              <a:t>present</a:t>
            </a:r>
            <a:r>
              <a:rPr lang="cs-CZ" dirty="0"/>
              <a:t> </a:t>
            </a:r>
            <a:r>
              <a:rPr lang="cs-CZ" dirty="0" err="1"/>
              <a:t>number</a:t>
            </a:r>
            <a:r>
              <a:rPr lang="cs-CZ" dirty="0"/>
              <a:t> </a:t>
            </a:r>
            <a:r>
              <a:rPr lang="cs-CZ" dirty="0" err="1"/>
              <a:t>of</a:t>
            </a:r>
            <a:r>
              <a:rPr lang="cs-CZ" dirty="0"/>
              <a:t> </a:t>
            </a:r>
            <a:r>
              <a:rPr lang="cs-CZ" dirty="0" err="1"/>
              <a:t>visitors</a:t>
            </a:r>
            <a:r>
              <a:rPr lang="cs-CZ" dirty="0"/>
              <a:t> </a:t>
            </a:r>
            <a:r>
              <a:rPr lang="en-GB" dirty="0"/>
              <a:t>is needed for the optimizing of tourism and landscape management in the</a:t>
            </a:r>
            <a:r>
              <a:rPr lang="cs-CZ" dirty="0"/>
              <a:t> Novohradské hory </a:t>
            </a:r>
            <a:r>
              <a:rPr lang="cs-CZ" dirty="0" err="1"/>
              <a:t>Mts</a:t>
            </a:r>
            <a:r>
              <a:rPr lang="en-GB" dirty="0"/>
              <a:t>.</a:t>
            </a:r>
          </a:p>
          <a:p>
            <a:r>
              <a:rPr lang="en-GB" dirty="0"/>
              <a:t>The </a:t>
            </a:r>
            <a:r>
              <a:rPr lang="cs-CZ" dirty="0" err="1"/>
              <a:t>combination</a:t>
            </a:r>
            <a:r>
              <a:rPr lang="cs-CZ" dirty="0"/>
              <a:t> </a:t>
            </a:r>
            <a:r>
              <a:rPr lang="cs-CZ" dirty="0" err="1"/>
              <a:t>of</a:t>
            </a:r>
            <a:r>
              <a:rPr lang="cs-CZ" dirty="0"/>
              <a:t> </a:t>
            </a:r>
            <a:r>
              <a:rPr lang="en-GB" dirty="0"/>
              <a:t>CZ-GLOBIO3 model</a:t>
            </a:r>
            <a:r>
              <a:rPr lang="cs-CZ" dirty="0"/>
              <a:t>, </a:t>
            </a:r>
            <a:r>
              <a:rPr lang="en-GB" dirty="0"/>
              <a:t>land use change analysis based on CORINE data</a:t>
            </a:r>
            <a:r>
              <a:rPr lang="cs-CZ" dirty="0"/>
              <a:t>, and</a:t>
            </a:r>
            <a:r>
              <a:rPr lang="en-GB" dirty="0"/>
              <a:t> Habitat Valuation Method provide valuable data on the status and threats to biodiversity of natural habitats, which could be used </a:t>
            </a:r>
            <a:r>
              <a:rPr lang="cs-CZ" dirty="0"/>
              <a:t>to </a:t>
            </a:r>
            <a:r>
              <a:rPr lang="cs-CZ" dirty="0" err="1"/>
              <a:t>determination</a:t>
            </a:r>
            <a:r>
              <a:rPr lang="cs-CZ" dirty="0"/>
              <a:t> </a:t>
            </a:r>
            <a:r>
              <a:rPr lang="cs-CZ" dirty="0" err="1"/>
              <a:t>of</a:t>
            </a:r>
            <a:r>
              <a:rPr lang="cs-CZ" dirty="0"/>
              <a:t> maximum </a:t>
            </a:r>
            <a:r>
              <a:rPr lang="cs-CZ" dirty="0" err="1"/>
              <a:t>carrying</a:t>
            </a:r>
            <a:r>
              <a:rPr lang="cs-CZ" dirty="0"/>
              <a:t> </a:t>
            </a:r>
            <a:r>
              <a:rPr lang="cs-CZ" dirty="0" err="1"/>
              <a:t>capacity</a:t>
            </a:r>
            <a:r>
              <a:rPr lang="cs-CZ" dirty="0"/>
              <a:t> and</a:t>
            </a:r>
            <a:r>
              <a:rPr lang="en-GB" dirty="0"/>
              <a:t> specification of management plan of </a:t>
            </a:r>
            <a:r>
              <a:rPr lang="en-GB" dirty="0" err="1"/>
              <a:t>th</a:t>
            </a:r>
            <a:r>
              <a:rPr lang="cs-CZ" dirty="0" err="1"/>
              <a:t>is</a:t>
            </a:r>
            <a:r>
              <a:rPr lang="cs-CZ" dirty="0"/>
              <a:t> area.</a:t>
            </a:r>
          </a:p>
          <a:p>
            <a:r>
              <a:rPr lang="cs-CZ" dirty="0" err="1"/>
              <a:t>The</a:t>
            </a:r>
            <a:r>
              <a:rPr lang="cs-CZ" dirty="0"/>
              <a:t> maximum </a:t>
            </a:r>
            <a:r>
              <a:rPr lang="cs-CZ" dirty="0" err="1"/>
              <a:t>carrying</a:t>
            </a:r>
            <a:r>
              <a:rPr lang="cs-CZ" dirty="0"/>
              <a:t> </a:t>
            </a:r>
            <a:r>
              <a:rPr lang="cs-CZ" dirty="0" err="1"/>
              <a:t>recreational</a:t>
            </a:r>
            <a:r>
              <a:rPr lang="cs-CZ" dirty="0"/>
              <a:t> </a:t>
            </a:r>
            <a:r>
              <a:rPr lang="cs-CZ" dirty="0" err="1"/>
              <a:t>capacity</a:t>
            </a:r>
            <a:r>
              <a:rPr lang="cs-CZ" dirty="0"/>
              <a:t> has not </a:t>
            </a:r>
            <a:r>
              <a:rPr lang="cs-CZ" dirty="0" err="1"/>
              <a:t>been</a:t>
            </a:r>
            <a:r>
              <a:rPr lang="cs-CZ" dirty="0"/>
              <a:t> </a:t>
            </a:r>
            <a:r>
              <a:rPr lang="cs-CZ" dirty="0" err="1"/>
              <a:t>overcharged</a:t>
            </a:r>
            <a:r>
              <a:rPr lang="cs-CZ" dirty="0"/>
              <a:t> in </a:t>
            </a:r>
            <a:r>
              <a:rPr lang="cs-CZ" dirty="0" err="1"/>
              <a:t>the</a:t>
            </a:r>
            <a:r>
              <a:rPr lang="cs-CZ"/>
              <a:t> area.</a:t>
            </a:r>
            <a:endParaRPr lang="cs-CZ" dirty="0"/>
          </a:p>
          <a:p>
            <a:endParaRPr lang="en-GB" dirty="0"/>
          </a:p>
          <a:p>
            <a:pPr marL="0" indent="0">
              <a:buNone/>
            </a:pPr>
            <a:endParaRPr lang="cs-CZ" dirty="0"/>
          </a:p>
        </p:txBody>
      </p:sp>
      <p:sp>
        <p:nvSpPr>
          <p:cNvPr id="4" name="Rectangle 1">
            <a:extLst>
              <a:ext uri="{FF2B5EF4-FFF2-40B4-BE49-F238E27FC236}">
                <a16:creationId xmlns:a16="http://schemas.microsoft.com/office/drawing/2014/main" id="{6C79CCF2-663C-4433-9446-2A98BB6AD7B9}"/>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129003DF-2C1A-BB98-D1D6-FC58669EDF2A}"/>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07F8EEF5-B97D-187F-ECD8-8B93877ADC73}"/>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3D0A1B20-2263-7938-E2F1-6E7F80A12727}"/>
              </a:ext>
            </a:extLst>
          </p:cNvPr>
          <p:cNvSpPr>
            <a:spLocks noChangeArrowheads="1"/>
          </p:cNvSpPr>
          <p:nvPr/>
        </p:nvSpPr>
        <p:spPr bwMode="auto">
          <a:xfrm>
            <a:off x="45720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a:ln>
                <a:noFill/>
              </a:ln>
              <a:solidFill>
                <a:schemeClr val="tx1"/>
              </a:solidFill>
              <a:effectLst/>
              <a:latin typeface="Arial" panose="020B0604020202020204" pitchFamily="34" charset="0"/>
            </a:endParaRPr>
          </a:p>
        </p:txBody>
      </p:sp>
      <p:pic>
        <p:nvPicPr>
          <p:cNvPr id="17" name="Obrázek 16">
            <a:extLst>
              <a:ext uri="{FF2B5EF4-FFF2-40B4-BE49-F238E27FC236}">
                <a16:creationId xmlns:a16="http://schemas.microsoft.com/office/drawing/2014/main" id="{13CA9FEE-5EFA-AA83-D432-A2A5CC23F3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3642" y="4528452"/>
            <a:ext cx="3048002" cy="1858024"/>
          </a:xfrm>
          <a:prstGeom prst="rect">
            <a:avLst/>
          </a:prstGeom>
        </p:spPr>
      </p:pic>
      <p:pic>
        <p:nvPicPr>
          <p:cNvPr id="18" name="Obrázek 17">
            <a:extLst>
              <a:ext uri="{FF2B5EF4-FFF2-40B4-BE49-F238E27FC236}">
                <a16:creationId xmlns:a16="http://schemas.microsoft.com/office/drawing/2014/main" id="{0E087A9C-DD3F-E669-5CAA-A23EF17148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8885" y="4606723"/>
            <a:ext cx="3048000" cy="1779751"/>
          </a:xfrm>
          <a:prstGeom prst="rect">
            <a:avLst/>
          </a:prstGeom>
        </p:spPr>
      </p:pic>
      <p:pic>
        <p:nvPicPr>
          <p:cNvPr id="19" name="Obrázek 18">
            <a:extLst>
              <a:ext uri="{FF2B5EF4-FFF2-40B4-BE49-F238E27FC236}">
                <a16:creationId xmlns:a16="http://schemas.microsoft.com/office/drawing/2014/main" id="{6DF1FA9B-F2FA-16FB-F07F-18CC5FC4042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7930" y="4606723"/>
            <a:ext cx="1354667" cy="1779753"/>
          </a:xfrm>
          <a:prstGeom prst="rect">
            <a:avLst/>
          </a:prstGeom>
        </p:spPr>
      </p:pic>
    </p:spTree>
    <p:extLst>
      <p:ext uri="{BB962C8B-B14F-4D97-AF65-F5344CB8AC3E}">
        <p14:creationId xmlns:p14="http://schemas.microsoft.com/office/powerpoint/2010/main" val="440170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C4970-ACCE-4AD1-B0E3-0D45E570CBF3}"/>
              </a:ext>
            </a:extLst>
          </p:cNvPr>
          <p:cNvSpPr>
            <a:spLocks noGrp="1"/>
          </p:cNvSpPr>
          <p:nvPr>
            <p:ph type="title"/>
          </p:nvPr>
        </p:nvSpPr>
        <p:spPr>
          <a:xfrm>
            <a:off x="1041722" y="365125"/>
            <a:ext cx="10312078" cy="1930603"/>
          </a:xfrm>
        </p:spPr>
        <p:txBody>
          <a:bodyPr>
            <a:normAutofit/>
          </a:bodyPr>
          <a:lstStyle/>
          <a:p>
            <a:r>
              <a:rPr lang="en-GB" sz="3600" b="1" dirty="0">
                <a:latin typeface="+mn-lt"/>
              </a:rPr>
              <a:t>Links between restrictions, benefits and</a:t>
            </a:r>
            <a:r>
              <a:rPr lang="cs-CZ" sz="3600" b="1" dirty="0">
                <a:latin typeface="+mn-lt"/>
              </a:rPr>
              <a:t> </a:t>
            </a:r>
            <a:r>
              <a:rPr lang="en-GB" sz="3600" b="1" dirty="0">
                <a:latin typeface="+mn-lt"/>
              </a:rPr>
              <a:t>compensations in any protected areas</a:t>
            </a:r>
          </a:p>
        </p:txBody>
      </p:sp>
      <p:sp>
        <p:nvSpPr>
          <p:cNvPr id="3" name="Zástupný symbol pro obsah 2">
            <a:extLst>
              <a:ext uri="{FF2B5EF4-FFF2-40B4-BE49-F238E27FC236}">
                <a16:creationId xmlns:a16="http://schemas.microsoft.com/office/drawing/2014/main" id="{209F199D-930F-4F5E-B2CE-24ABC99A32F9}"/>
              </a:ext>
            </a:extLst>
          </p:cNvPr>
          <p:cNvSpPr>
            <a:spLocks noGrp="1"/>
          </p:cNvSpPr>
          <p:nvPr>
            <p:ph idx="1"/>
          </p:nvPr>
        </p:nvSpPr>
        <p:spPr>
          <a:xfrm>
            <a:off x="838200" y="2461097"/>
            <a:ext cx="10515600" cy="3715865"/>
          </a:xfrm>
        </p:spPr>
        <p:txBody>
          <a:bodyPr>
            <a:normAutofit/>
          </a:bodyPr>
          <a:lstStyle/>
          <a:p>
            <a:r>
              <a:rPr lang="en-US" sz="3200" dirty="0"/>
              <a:t>In any protected area, </a:t>
            </a:r>
            <a:r>
              <a:rPr lang="cs-CZ" sz="3200" dirty="0" err="1"/>
              <a:t>the</a:t>
            </a:r>
            <a:r>
              <a:rPr lang="cs-CZ" sz="3200" dirty="0"/>
              <a:t> </a:t>
            </a:r>
            <a:r>
              <a:rPr lang="en-US" sz="3200" dirty="0"/>
              <a:t>care must be taken to balance between restrictions and benefits for local residents and businesses in the protected area.</a:t>
            </a:r>
            <a:endParaRPr lang="cs-CZ" sz="3200" dirty="0"/>
          </a:p>
          <a:p>
            <a:r>
              <a:rPr lang="en-US" sz="3200" dirty="0"/>
              <a:t>If the economic benefits are not sufficient compared to the lost profit</a:t>
            </a:r>
            <a:r>
              <a:rPr lang="cs-CZ" sz="3200" dirty="0"/>
              <a:t> </a:t>
            </a:r>
            <a:r>
              <a:rPr lang="cs-CZ" sz="3200" dirty="0" err="1"/>
              <a:t>due</a:t>
            </a:r>
            <a:r>
              <a:rPr lang="cs-CZ" sz="3200" dirty="0"/>
              <a:t> to </a:t>
            </a:r>
            <a:r>
              <a:rPr lang="cs-CZ" sz="3200" dirty="0" err="1"/>
              <a:t>restrictions</a:t>
            </a:r>
            <a:r>
              <a:rPr lang="cs-CZ" sz="3200" dirty="0"/>
              <a:t> and </a:t>
            </a:r>
            <a:r>
              <a:rPr lang="cs-CZ" sz="3200" dirty="0" err="1"/>
              <a:t>limitations</a:t>
            </a:r>
            <a:r>
              <a:rPr lang="en-US" sz="3200" dirty="0"/>
              <a:t>, the difference must be made up by some financial compensation.</a:t>
            </a:r>
            <a:endParaRPr lang="cs-CZ" sz="3200" dirty="0"/>
          </a:p>
        </p:txBody>
      </p:sp>
    </p:spTree>
    <p:extLst>
      <p:ext uri="{BB962C8B-B14F-4D97-AF65-F5344CB8AC3E}">
        <p14:creationId xmlns:p14="http://schemas.microsoft.com/office/powerpoint/2010/main" val="2461697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hlavickovy_papir_logo_hlava">
            <a:extLst>
              <a:ext uri="{FF2B5EF4-FFF2-40B4-BE49-F238E27FC236}">
                <a16:creationId xmlns:a16="http://schemas.microsoft.com/office/drawing/2014/main" id="{D2456D1A-983F-E6CA-BE86-6F091AE44E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004" y="249407"/>
            <a:ext cx="15652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ovéPole 8">
            <a:extLst>
              <a:ext uri="{FF2B5EF4-FFF2-40B4-BE49-F238E27FC236}">
                <a16:creationId xmlns:a16="http://schemas.microsoft.com/office/drawing/2014/main" id="{5C2C727F-936D-6006-4811-D1808BB56705}"/>
              </a:ext>
            </a:extLst>
          </p:cNvPr>
          <p:cNvSpPr txBox="1"/>
          <p:nvPr/>
        </p:nvSpPr>
        <p:spPr>
          <a:xfrm>
            <a:off x="3323988" y="4157653"/>
            <a:ext cx="5476371"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schemeClr val="bg1"/>
                </a:solidFill>
                <a:effectLst/>
                <a:uLnTx/>
                <a:uFillTx/>
                <a:latin typeface="Calibri" panose="020F0502020204030204"/>
                <a:ea typeface="+mn-ea"/>
                <a:cs typeface="+mn-cs"/>
              </a:rPr>
              <a:t>Jan Purkyt – purkyt.j@czechglobe.cz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ovéPole 5">
            <a:extLst>
              <a:ext uri="{FF2B5EF4-FFF2-40B4-BE49-F238E27FC236}">
                <a16:creationId xmlns:a16="http://schemas.microsoft.com/office/drawing/2014/main" id="{7E278D5A-85AE-8D90-0FFB-4495893C4B43}"/>
              </a:ext>
            </a:extLst>
          </p:cNvPr>
          <p:cNvSpPr txBox="1"/>
          <p:nvPr/>
        </p:nvSpPr>
        <p:spPr>
          <a:xfrm>
            <a:off x="1447274" y="5288513"/>
            <a:ext cx="9047748" cy="1477328"/>
          </a:xfrm>
          <a:prstGeom prst="rect">
            <a:avLst/>
          </a:prstGeom>
          <a:noFill/>
        </p:spPr>
        <p:txBody>
          <a:bodyPr wrap="square">
            <a:spAutoFit/>
          </a:bodyPr>
          <a:lstStyle/>
          <a:p>
            <a:pPr algn="ctr"/>
            <a:r>
              <a:rPr lang="en-US" dirty="0"/>
              <a:t>This presentation is based upon work from COST Action MARGISTAR: A European </a:t>
            </a:r>
          </a:p>
          <a:p>
            <a:pPr algn="ctr"/>
            <a:r>
              <a:rPr lang="en-US" dirty="0"/>
              <a:t>forum for </a:t>
            </a:r>
            <a:r>
              <a:rPr lang="en-US" dirty="0" err="1"/>
              <a:t>revitalisation</a:t>
            </a:r>
            <a:r>
              <a:rPr lang="en-US" dirty="0"/>
              <a:t> of </a:t>
            </a:r>
            <a:r>
              <a:rPr lang="en-US" dirty="0" err="1"/>
              <a:t>marginalised</a:t>
            </a:r>
            <a:r>
              <a:rPr lang="en-US" dirty="0"/>
              <a:t> mountain </a:t>
            </a:r>
          </a:p>
          <a:p>
            <a:pPr algn="ctr"/>
            <a:r>
              <a:rPr lang="en-US" dirty="0"/>
              <a:t>areas, CA21125, supported by COST (European Cooperation in Science and Technology)</a:t>
            </a:r>
            <a:r>
              <a:rPr lang="cs-CZ" dirty="0"/>
              <a:t> and</a:t>
            </a:r>
          </a:p>
          <a:p>
            <a:pPr algn="ctr"/>
            <a:r>
              <a:rPr lang="cs-CZ" dirty="0"/>
              <a:t>Inter-COST MŠMT LUC23169 „Vědecky podložená podkladová data pro revitalizaci </a:t>
            </a:r>
            <a:r>
              <a:rPr lang="cs-CZ" dirty="0" err="1"/>
              <a:t>marginalizovaných</a:t>
            </a:r>
            <a:r>
              <a:rPr lang="cs-CZ" dirty="0"/>
              <a:t> horských oblastí v ČR“.</a:t>
            </a:r>
          </a:p>
        </p:txBody>
      </p:sp>
      <p:pic>
        <p:nvPicPr>
          <p:cNvPr id="10" name="Obrázek 9" descr="Obsah obrázku Elektricky modrá, Písmo, modrá, snímek obrazovky&#10;&#10;Popis byl vytvořen automaticky">
            <a:extLst>
              <a:ext uri="{FF2B5EF4-FFF2-40B4-BE49-F238E27FC236}">
                <a16:creationId xmlns:a16="http://schemas.microsoft.com/office/drawing/2014/main" id="{DE0A16A2-6A6E-B095-9295-F53A82E81F7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004" y="6129171"/>
            <a:ext cx="1939016" cy="775607"/>
          </a:xfrm>
          <a:prstGeom prst="rect">
            <a:avLst/>
          </a:prstGeom>
        </p:spPr>
      </p:pic>
      <p:sp>
        <p:nvSpPr>
          <p:cNvPr id="11" name="TextovéPole 10">
            <a:extLst>
              <a:ext uri="{FF2B5EF4-FFF2-40B4-BE49-F238E27FC236}">
                <a16:creationId xmlns:a16="http://schemas.microsoft.com/office/drawing/2014/main" id="{0669A453-F6AC-2C84-3121-D7AF42D04143}"/>
              </a:ext>
            </a:extLst>
          </p:cNvPr>
          <p:cNvSpPr txBox="1"/>
          <p:nvPr/>
        </p:nvSpPr>
        <p:spPr>
          <a:xfrm>
            <a:off x="10636458" y="6275675"/>
            <a:ext cx="14015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rPr>
              <a:t>www.cost.eu</a:t>
            </a:r>
          </a:p>
        </p:txBody>
      </p:sp>
      <p:pic>
        <p:nvPicPr>
          <p:cNvPr id="12" name="Obrázek 11" descr="Obsah obrázku text, Písmo, logo, design&#10;&#10;Popis byl vytvořen automaticky">
            <a:extLst>
              <a:ext uri="{FF2B5EF4-FFF2-40B4-BE49-F238E27FC236}">
                <a16:creationId xmlns:a16="http://schemas.microsoft.com/office/drawing/2014/main" id="{D124FD11-E2AC-391D-9891-18C59A0F13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37810" y="6686"/>
            <a:ext cx="2125098" cy="997465"/>
          </a:xfrm>
          <a:prstGeom prst="rect">
            <a:avLst/>
          </a:prstGeom>
        </p:spPr>
      </p:pic>
      <p:pic>
        <p:nvPicPr>
          <p:cNvPr id="13" name="Obrázek 12" descr="Obsah obrázku design&#10;&#10;Popis byl vytvořen automaticky s nízkou mírou spolehlivosti">
            <a:extLst>
              <a:ext uri="{FF2B5EF4-FFF2-40B4-BE49-F238E27FC236}">
                <a16:creationId xmlns:a16="http://schemas.microsoft.com/office/drawing/2014/main" id="{E45F582E-CBC5-0DB1-7DE1-02D7508891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89435" y="-179777"/>
            <a:ext cx="2435191" cy="1369795"/>
          </a:xfrm>
          <a:prstGeom prst="rect">
            <a:avLst/>
          </a:prstGeom>
        </p:spPr>
      </p:pic>
      <p:pic>
        <p:nvPicPr>
          <p:cNvPr id="5" name="Obrázek 4" descr="Obsah obrázku venku, mrak, tráva, voda&#10;&#10;Obsah generovaný pomocí AI může být nesprávný.">
            <a:extLst>
              <a:ext uri="{FF2B5EF4-FFF2-40B4-BE49-F238E27FC236}">
                <a16:creationId xmlns:a16="http://schemas.microsoft.com/office/drawing/2014/main" id="{2ADE3DAE-F922-884E-FD68-806D0A72519E}"/>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2971800" y="951082"/>
            <a:ext cx="6292515" cy="4236671"/>
          </a:xfrm>
          <a:prstGeom prst="rect">
            <a:avLst/>
          </a:prstGeom>
        </p:spPr>
      </p:pic>
      <p:sp>
        <p:nvSpPr>
          <p:cNvPr id="2" name="Nadpis 1">
            <a:extLst>
              <a:ext uri="{FF2B5EF4-FFF2-40B4-BE49-F238E27FC236}">
                <a16:creationId xmlns:a16="http://schemas.microsoft.com/office/drawing/2014/main" id="{C0050D26-66A3-1D5D-F042-C5F5518FD055}"/>
              </a:ext>
            </a:extLst>
          </p:cNvPr>
          <p:cNvSpPr>
            <a:spLocks noGrp="1"/>
          </p:cNvSpPr>
          <p:nvPr>
            <p:ph type="title"/>
          </p:nvPr>
        </p:nvSpPr>
        <p:spPr>
          <a:xfrm>
            <a:off x="838200" y="1004151"/>
            <a:ext cx="10515600" cy="1325563"/>
          </a:xfrm>
        </p:spPr>
        <p:txBody>
          <a:bodyPr/>
          <a:lstStyle/>
          <a:p>
            <a:pPr algn="ctr"/>
            <a:r>
              <a:rPr lang="en-GB" altLang="cs-CZ" sz="4400" b="1" dirty="0">
                <a:effectLst>
                  <a:outerShdw blurRad="38100" dist="38100" dir="2700000" algn="tl">
                    <a:srgbClr val="000000">
                      <a:alpha val="43137"/>
                    </a:srgbClr>
                  </a:outerShdw>
                </a:effectLst>
              </a:rPr>
              <a:t>Thank you for your attention</a:t>
            </a:r>
            <a:endParaRPr lang="cs-C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78716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03B35-EB49-BBFF-8DBA-DD1FC74BA2FB}"/>
              </a:ext>
            </a:extLst>
          </p:cNvPr>
          <p:cNvSpPr>
            <a:spLocks noGrp="1"/>
          </p:cNvSpPr>
          <p:nvPr>
            <p:ph type="title"/>
          </p:nvPr>
        </p:nvSpPr>
        <p:spPr>
          <a:xfrm>
            <a:off x="838200" y="-156082"/>
            <a:ext cx="10515600" cy="1220954"/>
          </a:xfrm>
        </p:spPr>
        <p:txBody>
          <a:bodyPr>
            <a:normAutofit/>
          </a:bodyPr>
          <a:lstStyle/>
          <a:p>
            <a:pPr algn="ctr"/>
            <a:r>
              <a:rPr lang="cs-CZ" sz="4000" b="1" dirty="0" err="1">
                <a:latin typeface="+mn-lt"/>
              </a:rPr>
              <a:t>Introduction</a:t>
            </a:r>
            <a:endParaRPr lang="cs-CZ" sz="4000" b="1" dirty="0">
              <a:latin typeface="+mn-lt"/>
            </a:endParaRPr>
          </a:p>
        </p:txBody>
      </p:sp>
      <p:sp>
        <p:nvSpPr>
          <p:cNvPr id="3" name="Zástupný obsah 2">
            <a:extLst>
              <a:ext uri="{FF2B5EF4-FFF2-40B4-BE49-F238E27FC236}">
                <a16:creationId xmlns:a16="http://schemas.microsoft.com/office/drawing/2014/main" id="{DE3F209F-22F4-2E59-3413-E0084EAD32A0}"/>
              </a:ext>
            </a:extLst>
          </p:cNvPr>
          <p:cNvSpPr>
            <a:spLocks noGrp="1"/>
          </p:cNvSpPr>
          <p:nvPr>
            <p:ph idx="1"/>
          </p:nvPr>
        </p:nvSpPr>
        <p:spPr>
          <a:xfrm>
            <a:off x="208344" y="879676"/>
            <a:ext cx="11770296" cy="5804588"/>
          </a:xfrm>
        </p:spPr>
        <p:txBody>
          <a:bodyPr>
            <a:noAutofit/>
          </a:bodyPr>
          <a:lstStyle/>
          <a:p>
            <a:r>
              <a:rPr lang="en-US" sz="2100" b="1" dirty="0"/>
              <a:t>Mass tourism </a:t>
            </a:r>
            <a:r>
              <a:rPr lang="cs-CZ" sz="2100" b="1" dirty="0"/>
              <a:t>- </a:t>
            </a:r>
            <a:r>
              <a:rPr lang="en-US" sz="2100" dirty="0"/>
              <a:t>characterized by an extreme concentration of tourists in one place</a:t>
            </a:r>
            <a:r>
              <a:rPr lang="cs-CZ" sz="2100" dirty="0"/>
              <a:t> and</a:t>
            </a:r>
            <a:r>
              <a:rPr lang="en-US" sz="2100" dirty="0"/>
              <a:t> defined by the volume of tourists compared to the concerned territory and to the local population density</a:t>
            </a:r>
            <a:r>
              <a:rPr lang="cs-CZ" sz="2100" dirty="0"/>
              <a:t> (</a:t>
            </a:r>
            <a:r>
              <a:rPr lang="nn-NO" sz="2100" dirty="0"/>
              <a:t>Theng</a:t>
            </a:r>
            <a:r>
              <a:rPr lang="cs-CZ" sz="2100" dirty="0"/>
              <a:t> et al., </a:t>
            </a:r>
            <a:r>
              <a:rPr lang="nn-NO" sz="2100" dirty="0"/>
              <a:t>2015)</a:t>
            </a:r>
            <a:endParaRPr lang="cs-CZ" sz="2100" dirty="0"/>
          </a:p>
          <a:p>
            <a:pPr lvl="1">
              <a:buFont typeface="Wingdings" panose="05000000000000000000" pitchFamily="2" charset="2"/>
              <a:buChar char="Ø"/>
            </a:pPr>
            <a:r>
              <a:rPr lang="cs-CZ" sz="2100" dirty="0"/>
              <a:t>Hard </a:t>
            </a:r>
            <a:r>
              <a:rPr lang="cs-CZ" sz="2100" dirty="0" err="1"/>
              <a:t>tourism</a:t>
            </a:r>
            <a:r>
              <a:rPr lang="cs-CZ" sz="2100" dirty="0"/>
              <a:t> - </a:t>
            </a:r>
            <a:r>
              <a:rPr lang="en-US" sz="2100" dirty="0"/>
              <a:t>characterized by the comfort and passivity of passengers</a:t>
            </a:r>
            <a:r>
              <a:rPr lang="cs-CZ" sz="2100" dirty="0"/>
              <a:t>. </a:t>
            </a:r>
            <a:r>
              <a:rPr lang="en-US" sz="2100" dirty="0"/>
              <a:t>Tourists are not interested in cultural enrichment from their hosts</a:t>
            </a:r>
            <a:r>
              <a:rPr lang="cs-CZ" sz="2100" dirty="0"/>
              <a:t>;</a:t>
            </a:r>
            <a:r>
              <a:rPr lang="en-US" sz="2100" dirty="0"/>
              <a:t> on the contrary, they try to push their habits abroad</a:t>
            </a:r>
            <a:r>
              <a:rPr lang="cs-CZ" sz="2100" dirty="0"/>
              <a:t> </a:t>
            </a:r>
            <a:r>
              <a:rPr lang="en-US" sz="2100" dirty="0"/>
              <a:t>(</a:t>
            </a:r>
            <a:r>
              <a:rPr lang="en-US" sz="2100" dirty="0" err="1"/>
              <a:t>Flekalová</a:t>
            </a:r>
            <a:r>
              <a:rPr lang="en-US" sz="2100" dirty="0"/>
              <a:t>, 2015)</a:t>
            </a:r>
            <a:r>
              <a:rPr lang="cs-CZ" sz="2100" dirty="0"/>
              <a:t>.</a:t>
            </a:r>
          </a:p>
          <a:p>
            <a:r>
              <a:rPr lang="en-US" sz="2100" b="1" dirty="0"/>
              <a:t>Overtourism</a:t>
            </a:r>
            <a:r>
              <a:rPr lang="en-US" sz="2100" dirty="0"/>
              <a:t> – a situation in which tourist numbers at a destination exceed its </a:t>
            </a:r>
            <a:r>
              <a:rPr lang="cs-CZ" sz="2100" dirty="0" err="1"/>
              <a:t>carrying</a:t>
            </a:r>
            <a:r>
              <a:rPr lang="cs-CZ" sz="2100" dirty="0"/>
              <a:t> </a:t>
            </a:r>
            <a:r>
              <a:rPr lang="en-US" sz="2100" dirty="0"/>
              <a:t>capacity, negatively affecting</a:t>
            </a:r>
            <a:r>
              <a:rPr lang="cs-CZ" sz="2100" dirty="0"/>
              <a:t> </a:t>
            </a:r>
            <a:r>
              <a:rPr lang="cs-CZ" sz="2100" dirty="0" err="1"/>
              <a:t>both</a:t>
            </a:r>
            <a:r>
              <a:rPr lang="en-US" sz="2100" dirty="0"/>
              <a:t> the quality of resident</a:t>
            </a:r>
            <a:r>
              <a:rPr lang="cs-CZ" sz="2100" dirty="0"/>
              <a:t> </a:t>
            </a:r>
            <a:r>
              <a:rPr lang="en-US" sz="2100" dirty="0"/>
              <a:t>life</a:t>
            </a:r>
            <a:r>
              <a:rPr lang="cs-CZ" sz="2100" dirty="0"/>
              <a:t> and</a:t>
            </a:r>
            <a:r>
              <a:rPr lang="en-US" sz="2100" dirty="0"/>
              <a:t> visitor experiences, and the condition of physical environment, including natural and cultural heritage (Dodds &amp; Butler, 2019; Milano et al., 2019).</a:t>
            </a:r>
            <a:endParaRPr lang="cs-CZ" sz="2100" b="1" dirty="0"/>
          </a:p>
          <a:p>
            <a:r>
              <a:rPr lang="cs-CZ" sz="2100" b="1" dirty="0" err="1"/>
              <a:t>Sustainable</a:t>
            </a:r>
            <a:r>
              <a:rPr lang="cs-CZ" sz="2100" b="1" dirty="0"/>
              <a:t> </a:t>
            </a:r>
            <a:r>
              <a:rPr lang="cs-CZ" sz="2100" b="1" dirty="0" err="1"/>
              <a:t>tourism</a:t>
            </a:r>
            <a:r>
              <a:rPr lang="cs-CZ" sz="2100" b="1" dirty="0"/>
              <a:t> </a:t>
            </a:r>
            <a:r>
              <a:rPr lang="cs-CZ" sz="2100" dirty="0"/>
              <a:t>- </a:t>
            </a:r>
            <a:r>
              <a:rPr lang="en-US" sz="2100" dirty="0"/>
              <a:t>tourism that takes full account of its current and future economic, social and environmental impacts, addressing the needs of visitors, the industry, the environment and host communities</a:t>
            </a:r>
            <a:r>
              <a:rPr lang="cs-CZ" sz="2100" dirty="0"/>
              <a:t> </a:t>
            </a:r>
            <a:r>
              <a:rPr lang="en-US" sz="2100" dirty="0"/>
              <a:t>(UNEP </a:t>
            </a:r>
            <a:r>
              <a:rPr lang="cs-CZ" sz="2100" dirty="0"/>
              <a:t>et</a:t>
            </a:r>
            <a:r>
              <a:rPr lang="en-US" sz="2100" dirty="0"/>
              <a:t> UNWTO, 2005</a:t>
            </a:r>
            <a:r>
              <a:rPr lang="cs-CZ" sz="2100" dirty="0"/>
              <a:t>).</a:t>
            </a:r>
          </a:p>
          <a:p>
            <a:r>
              <a:rPr lang="cs-CZ" sz="2100" b="1" dirty="0" err="1"/>
              <a:t>Ecotourism</a:t>
            </a:r>
            <a:r>
              <a:rPr lang="cs-CZ" sz="2100" b="1" dirty="0"/>
              <a:t> - </a:t>
            </a:r>
            <a:r>
              <a:rPr lang="en-US" sz="2100" dirty="0"/>
              <a:t>a sustainable form of natural resource-based tourism that focuses primarily on experiencing and learning about nature, and which is ethically managed to be low-impact, non-consumptive, and locally-oriented</a:t>
            </a:r>
            <a:r>
              <a:rPr lang="cs-CZ" sz="2100" dirty="0"/>
              <a:t> </a:t>
            </a:r>
            <a:r>
              <a:rPr lang="en-US" sz="2100" dirty="0"/>
              <a:t>(Fennell, 1999</a:t>
            </a:r>
            <a:r>
              <a:rPr lang="cs-CZ" sz="2100" dirty="0"/>
              <a:t>).</a:t>
            </a:r>
          </a:p>
          <a:p>
            <a:r>
              <a:rPr lang="cs-CZ" sz="2100" b="1" dirty="0" err="1"/>
              <a:t>Recreational</a:t>
            </a:r>
            <a:r>
              <a:rPr lang="cs-CZ" sz="2100" b="1" dirty="0"/>
              <a:t> </a:t>
            </a:r>
            <a:r>
              <a:rPr lang="cs-CZ" sz="2100" b="1" dirty="0" err="1"/>
              <a:t>carrying</a:t>
            </a:r>
            <a:r>
              <a:rPr lang="cs-CZ" sz="2100" b="1" dirty="0"/>
              <a:t> </a:t>
            </a:r>
            <a:r>
              <a:rPr lang="cs-CZ" sz="2100" b="1" dirty="0" err="1"/>
              <a:t>capacity</a:t>
            </a:r>
            <a:r>
              <a:rPr lang="cs-CZ" sz="2100" b="1" dirty="0"/>
              <a:t> - </a:t>
            </a:r>
            <a:r>
              <a:rPr lang="en-US" sz="2100" dirty="0"/>
              <a:t>the inherent capacity of </a:t>
            </a:r>
            <a:r>
              <a:rPr lang="cs-CZ" sz="2100" dirty="0"/>
              <a:t>t</a:t>
            </a:r>
            <a:r>
              <a:rPr lang="en-US" sz="2100" dirty="0"/>
              <a:t>he set of ecological, vegetation, cultural and social factors that determine the maximum </a:t>
            </a:r>
            <a:r>
              <a:rPr lang="cs-CZ" sz="2100" dirty="0" err="1"/>
              <a:t>carrying</a:t>
            </a:r>
            <a:r>
              <a:rPr lang="cs-CZ" sz="2100" dirty="0"/>
              <a:t> </a:t>
            </a:r>
            <a:r>
              <a:rPr lang="cs-CZ" sz="2100" dirty="0" err="1"/>
              <a:t>recreational</a:t>
            </a:r>
            <a:r>
              <a:rPr lang="cs-CZ" sz="2100" dirty="0"/>
              <a:t> </a:t>
            </a:r>
            <a:r>
              <a:rPr lang="en-US" sz="2100" dirty="0"/>
              <a:t>capacity of an area to </a:t>
            </a:r>
            <a:r>
              <a:rPr lang="en-US" sz="2100" dirty="0" err="1"/>
              <a:t>provid</a:t>
            </a:r>
            <a:r>
              <a:rPr lang="cs-CZ" sz="2100" dirty="0"/>
              <a:t>e </a:t>
            </a:r>
            <a:r>
              <a:rPr lang="en-US" sz="2100" dirty="0"/>
              <a:t>a recreation experience of high quality to the user</a:t>
            </a:r>
            <a:r>
              <a:rPr lang="cs-CZ" sz="2100" dirty="0"/>
              <a:t> (</a:t>
            </a:r>
            <a:r>
              <a:rPr lang="cs-CZ" sz="2100" dirty="0" err="1"/>
              <a:t>Sowman</a:t>
            </a:r>
            <a:r>
              <a:rPr lang="cs-CZ" sz="2100" dirty="0"/>
              <a:t>, 1987).</a:t>
            </a:r>
          </a:p>
        </p:txBody>
      </p:sp>
    </p:spTree>
    <p:extLst>
      <p:ext uri="{BB962C8B-B14F-4D97-AF65-F5344CB8AC3E}">
        <p14:creationId xmlns:p14="http://schemas.microsoft.com/office/powerpoint/2010/main" val="3717813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4" name="TextovéPole 21"/>
          <p:cNvSpPr txBox="1">
            <a:spLocks noChangeArrowheads="1"/>
          </p:cNvSpPr>
          <p:nvPr/>
        </p:nvSpPr>
        <p:spPr bwMode="auto">
          <a:xfrm>
            <a:off x="5265079" y="4199703"/>
            <a:ext cx="40982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t>Natural characteristics</a:t>
            </a:r>
          </a:p>
        </p:txBody>
      </p:sp>
      <p:sp>
        <p:nvSpPr>
          <p:cNvPr id="7183" name="Obdélník 20"/>
          <p:cNvSpPr>
            <a:spLocks noChangeArrowheads="1"/>
          </p:cNvSpPr>
          <p:nvPr/>
        </p:nvSpPr>
        <p:spPr bwMode="auto">
          <a:xfrm>
            <a:off x="5265078" y="4599813"/>
            <a:ext cx="6707337" cy="2215991"/>
          </a:xfrm>
          <a:prstGeom prst="rect">
            <a:avLst/>
          </a:prstGeom>
          <a:solidFill>
            <a:schemeClr val="bg1"/>
          </a:solidFill>
          <a:ln w="9525">
            <a:solidFill>
              <a:schemeClr val="bg1"/>
            </a:solidFill>
            <a:miter lim="800000"/>
            <a:headEnd/>
            <a:tailEnd/>
          </a:ln>
        </p:spPr>
        <p:txBody>
          <a:bodyPr wrap="square">
            <a:spAutoFit/>
          </a:bodyPr>
          <a:lstStyle/>
          <a:p>
            <a:r>
              <a:rPr lang="cs-CZ" sz="2000" dirty="0"/>
              <a:t>- </a:t>
            </a:r>
            <a:r>
              <a:rPr lang="en-US" sz="2000" dirty="0"/>
              <a:t>ancient beech forests and primeval forest (</a:t>
            </a:r>
            <a:r>
              <a:rPr lang="en-US" sz="2000" dirty="0" err="1"/>
              <a:t>Žofínský</a:t>
            </a:r>
            <a:r>
              <a:rPr lang="en-US" sz="2000" dirty="0"/>
              <a:t> </a:t>
            </a:r>
            <a:r>
              <a:rPr lang="en-US" sz="2000" dirty="0" err="1"/>
              <a:t>prales</a:t>
            </a:r>
            <a:r>
              <a:rPr lang="cs-CZ" sz="2000" dirty="0"/>
              <a:t> and </a:t>
            </a:r>
            <a:r>
              <a:rPr lang="en-US" sz="2000" dirty="0" err="1"/>
              <a:t>Hojná</a:t>
            </a:r>
            <a:r>
              <a:rPr lang="en-US" sz="2000" dirty="0"/>
              <a:t> Voda </a:t>
            </a:r>
            <a:r>
              <a:rPr lang="cs-CZ" sz="2000" dirty="0" err="1"/>
              <a:t>virgin</a:t>
            </a:r>
            <a:r>
              <a:rPr lang="cs-CZ" sz="2000" dirty="0"/>
              <a:t> </a:t>
            </a:r>
            <a:r>
              <a:rPr lang="cs-CZ" sz="2000" dirty="0" err="1"/>
              <a:t>forests</a:t>
            </a:r>
            <a:r>
              <a:rPr lang="en-US" sz="2000" dirty="0"/>
              <a:t>)</a:t>
            </a:r>
          </a:p>
          <a:p>
            <a:r>
              <a:rPr lang="cs-CZ" sz="2000" dirty="0"/>
              <a:t>- </a:t>
            </a:r>
            <a:r>
              <a:rPr lang="en-US" sz="2000" dirty="0"/>
              <a:t>rich biodiversity: meadow, wetland and forest habitats</a:t>
            </a:r>
          </a:p>
          <a:p>
            <a:r>
              <a:rPr lang="cs-CZ" sz="2000" dirty="0"/>
              <a:t>- </a:t>
            </a:r>
            <a:r>
              <a:rPr lang="en-US" sz="2000" dirty="0"/>
              <a:t>border landscape with Austria, marginalized area</a:t>
            </a:r>
          </a:p>
          <a:p>
            <a:r>
              <a:rPr lang="en-US" sz="2000" dirty="0" err="1"/>
              <a:t>overla</a:t>
            </a:r>
            <a:r>
              <a:rPr lang="cs-CZ" sz="2000" dirty="0" err="1"/>
              <a:t>pping</a:t>
            </a:r>
            <a:r>
              <a:rPr lang="en-US" sz="2000" dirty="0"/>
              <a:t> with western part </a:t>
            </a:r>
            <a:r>
              <a:rPr lang="cs-CZ" sz="2000" dirty="0" err="1"/>
              <a:t>of</a:t>
            </a:r>
            <a:r>
              <a:rPr lang="cs-CZ" sz="2000" dirty="0"/>
              <a:t> </a:t>
            </a:r>
            <a:r>
              <a:rPr lang="cs-CZ" sz="2000" dirty="0" err="1"/>
              <a:t>the</a:t>
            </a:r>
            <a:r>
              <a:rPr lang="cs-CZ" sz="2000" dirty="0"/>
              <a:t> </a:t>
            </a:r>
            <a:r>
              <a:rPr lang="cs-CZ" sz="2000" dirty="0" err="1"/>
              <a:t>Landscape</a:t>
            </a:r>
            <a:r>
              <a:rPr lang="cs-CZ" sz="2000" dirty="0"/>
              <a:t> </a:t>
            </a:r>
            <a:r>
              <a:rPr lang="cs-CZ" sz="2000" dirty="0" err="1"/>
              <a:t>Protected</a:t>
            </a:r>
            <a:r>
              <a:rPr lang="cs-CZ" sz="2000" dirty="0"/>
              <a:t> Area</a:t>
            </a:r>
            <a:r>
              <a:rPr lang="en-US" sz="2000" dirty="0"/>
              <a:t> </a:t>
            </a:r>
            <a:r>
              <a:rPr lang="en-US" sz="2000" dirty="0" err="1"/>
              <a:t>Třeboňsko</a:t>
            </a:r>
            <a:endParaRPr lang="en-US" sz="2000" dirty="0"/>
          </a:p>
          <a:p>
            <a:endParaRPr lang="en-US" sz="1800" dirty="0"/>
          </a:p>
        </p:txBody>
      </p:sp>
      <p:sp>
        <p:nvSpPr>
          <p:cNvPr id="7188" name="TextovéPole 28"/>
          <p:cNvSpPr txBox="1">
            <a:spLocks noChangeArrowheads="1"/>
          </p:cNvSpPr>
          <p:nvPr/>
        </p:nvSpPr>
        <p:spPr bwMode="auto">
          <a:xfrm>
            <a:off x="219585" y="4199703"/>
            <a:ext cx="3977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cs-CZ" sz="2000" b="1" dirty="0"/>
              <a:t>Population characteristics</a:t>
            </a:r>
          </a:p>
        </p:txBody>
      </p:sp>
      <p:sp>
        <p:nvSpPr>
          <p:cNvPr id="7189" name="TextovéPole 29"/>
          <p:cNvSpPr txBox="1">
            <a:spLocks noChangeArrowheads="1"/>
          </p:cNvSpPr>
          <p:nvPr/>
        </p:nvSpPr>
        <p:spPr bwMode="auto">
          <a:xfrm>
            <a:off x="219585" y="4664834"/>
            <a:ext cx="4930329" cy="1631216"/>
          </a:xfrm>
          <a:prstGeom prst="rect">
            <a:avLst/>
          </a:prstGeom>
          <a:solidFill>
            <a:schemeClr val="bg1">
              <a:alpha val="49019"/>
            </a:schemeClr>
          </a:solidFill>
          <a:ln>
            <a:noFill/>
          </a:ln>
        </p:spPr>
        <p:txBody>
          <a:bodyPr wrap="square">
            <a:spAutoFit/>
          </a:bodyPr>
          <a:lstStyle/>
          <a:p>
            <a:r>
              <a:rPr lang="cs-CZ" sz="2000" dirty="0"/>
              <a:t>- </a:t>
            </a:r>
            <a:r>
              <a:rPr lang="en-US" sz="2000" dirty="0"/>
              <a:t>approx. </a:t>
            </a:r>
            <a:r>
              <a:rPr lang="cs-CZ" sz="2000" dirty="0"/>
              <a:t>7 500 </a:t>
            </a:r>
            <a:r>
              <a:rPr lang="en-US" sz="2000" dirty="0"/>
              <a:t>people in 6 municipalities</a:t>
            </a:r>
          </a:p>
          <a:p>
            <a:r>
              <a:rPr lang="cs-CZ" sz="2000" dirty="0"/>
              <a:t>- </a:t>
            </a:r>
            <a:r>
              <a:rPr lang="en-US" sz="2000" dirty="0"/>
              <a:t>largest municipality: Nové Hrady (~2 500 inh.)</a:t>
            </a:r>
          </a:p>
          <a:p>
            <a:r>
              <a:rPr lang="cs-CZ" sz="2000" dirty="0"/>
              <a:t>- </a:t>
            </a:r>
            <a:r>
              <a:rPr lang="en-US" sz="2000" dirty="0"/>
              <a:t>1 district (České Budějovice), South Bohemia Region</a:t>
            </a:r>
          </a:p>
        </p:txBody>
      </p:sp>
      <p:pic>
        <p:nvPicPr>
          <p:cNvPr id="3" name="Obrázek 2">
            <a:extLst>
              <a:ext uri="{FF2B5EF4-FFF2-40B4-BE49-F238E27FC236}">
                <a16:creationId xmlns:a16="http://schemas.microsoft.com/office/drawing/2014/main" id="{50DDC062-57BC-74F6-E6DD-874C6F2C19A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96589" y="47579"/>
            <a:ext cx="7395411" cy="3957668"/>
          </a:xfrm>
          <a:prstGeom prst="rect">
            <a:avLst/>
          </a:prstGeom>
        </p:spPr>
      </p:pic>
      <p:sp>
        <p:nvSpPr>
          <p:cNvPr id="7170" name="TextovéPole 3"/>
          <p:cNvSpPr txBox="1">
            <a:spLocks noChangeArrowheads="1"/>
          </p:cNvSpPr>
          <p:nvPr/>
        </p:nvSpPr>
        <p:spPr bwMode="auto">
          <a:xfrm>
            <a:off x="211179" y="73402"/>
            <a:ext cx="79709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4000" b="1" dirty="0" err="1">
                <a:latin typeface="+mj-lt"/>
                <a:ea typeface="+mj-ea"/>
                <a:cs typeface="+mj-cs"/>
              </a:rPr>
              <a:t>Study</a:t>
            </a:r>
            <a:r>
              <a:rPr lang="cs-CZ" altLang="cs-CZ" sz="4000" b="1" dirty="0">
                <a:latin typeface="+mj-lt"/>
                <a:ea typeface="+mj-ea"/>
                <a:cs typeface="+mj-cs"/>
              </a:rPr>
              <a:t>  area: Novohradské hory Mts.</a:t>
            </a:r>
          </a:p>
        </p:txBody>
      </p:sp>
      <p:graphicFrame>
        <p:nvGraphicFramePr>
          <p:cNvPr id="2" name="Tabulka 1">
            <a:extLst>
              <a:ext uri="{FF2B5EF4-FFF2-40B4-BE49-F238E27FC236}">
                <a16:creationId xmlns:a16="http://schemas.microsoft.com/office/drawing/2014/main" id="{BC732291-9EFF-8314-2667-AD246CEFEC44}"/>
              </a:ext>
            </a:extLst>
          </p:cNvPr>
          <p:cNvGraphicFramePr>
            <a:graphicFrameLocks noGrp="1"/>
          </p:cNvGraphicFramePr>
          <p:nvPr>
            <p:extLst>
              <p:ext uri="{D42A27DB-BD31-4B8C-83A1-F6EECF244321}">
                <p14:modId xmlns:p14="http://schemas.microsoft.com/office/powerpoint/2010/main" val="2391051181"/>
              </p:ext>
            </p:extLst>
          </p:nvPr>
        </p:nvGraphicFramePr>
        <p:xfrm>
          <a:off x="219585" y="760143"/>
          <a:ext cx="4636139" cy="3704438"/>
        </p:xfrm>
        <a:graphic>
          <a:graphicData uri="http://schemas.openxmlformats.org/drawingml/2006/table">
            <a:tbl>
              <a:tblPr firstRow="1" bandRow="1">
                <a:tableStyleId>{5940675A-B579-460E-94D1-54222C63F5DA}</a:tableStyleId>
              </a:tblPr>
              <a:tblGrid>
                <a:gridCol w="1572178">
                  <a:extLst>
                    <a:ext uri="{9D8B030D-6E8A-4147-A177-3AD203B41FA5}">
                      <a16:colId xmlns:a16="http://schemas.microsoft.com/office/drawing/2014/main" val="3095275571"/>
                    </a:ext>
                  </a:extLst>
                </a:gridCol>
                <a:gridCol w="3063961">
                  <a:extLst>
                    <a:ext uri="{9D8B030D-6E8A-4147-A177-3AD203B41FA5}">
                      <a16:colId xmlns:a16="http://schemas.microsoft.com/office/drawing/2014/main" val="2895736844"/>
                    </a:ext>
                  </a:extLst>
                </a:gridCol>
              </a:tblGrid>
              <a:tr h="573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latin typeface="+mn-lt"/>
                          <a:ea typeface="+mn-ea"/>
                          <a:cs typeface="+mn-cs"/>
                        </a:rPr>
                        <a:t>Area: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t>374 km</a:t>
                      </a:r>
                      <a:r>
                        <a:rPr lang="cs-CZ" sz="1800" baseline="30000" dirty="0"/>
                        <a:t>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0286241"/>
                  </a:ext>
                </a:extLst>
              </a:tr>
              <a:tr h="573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kern="1200" dirty="0" err="1">
                          <a:solidFill>
                            <a:schemeClr val="tx1"/>
                          </a:solidFill>
                          <a:latin typeface="+mn-lt"/>
                          <a:ea typeface="+mn-ea"/>
                          <a:cs typeface="+mn-cs"/>
                        </a:rPr>
                        <a:t>Nature</a:t>
                      </a:r>
                      <a:r>
                        <a:rPr lang="cs-CZ" sz="1800" kern="1200" dirty="0">
                          <a:solidFill>
                            <a:schemeClr val="tx1"/>
                          </a:solidFill>
                          <a:latin typeface="+mn-lt"/>
                          <a:ea typeface="+mn-ea"/>
                          <a:cs typeface="+mn-cs"/>
                        </a:rPr>
                        <a:t> Park: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Novohradské hory, 162 km²</a:t>
                      </a:r>
                      <a:endParaRPr lang="cs-CZ" sz="1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4556764"/>
                  </a:ext>
                </a:extLst>
              </a:tr>
              <a:tr h="15572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n-lt"/>
                          <a:ea typeface="+mn-ea"/>
                          <a:cs typeface="+mn-cs"/>
                        </a:rPr>
                        <a:t>Small-scale protected areas</a:t>
                      </a:r>
                      <a:r>
                        <a:rPr lang="cs-CZ" sz="1800" kern="1200" dirty="0">
                          <a:solidFill>
                            <a:schemeClr val="tx1"/>
                          </a:solidFill>
                          <a:latin typeface="+mn-lt"/>
                          <a:ea typeface="+mn-ea"/>
                          <a:cs typeface="+mn-cs"/>
                        </a:rPr>
                        <a:t>:</a:t>
                      </a:r>
                    </a:p>
                    <a:p>
                      <a:endParaRPr lang="cs-CZ"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t>1 National </a:t>
                      </a:r>
                      <a:r>
                        <a:rPr lang="cs-CZ" sz="1800" dirty="0"/>
                        <a:t>N</a:t>
                      </a:r>
                      <a:r>
                        <a:rPr lang="fr-FR" sz="1800" dirty="0"/>
                        <a:t>ature </a:t>
                      </a:r>
                      <a:r>
                        <a:rPr lang="cs-CZ" sz="1800" dirty="0"/>
                        <a:t>R</a:t>
                      </a:r>
                      <a:r>
                        <a:rPr lang="fr-FR" sz="1800" dirty="0"/>
                        <a:t>eserve (Žofínský prales</a:t>
                      </a:r>
                      <a:r>
                        <a:rPr lang="cs-CZ" sz="1800" dirty="0"/>
                        <a:t>)</a:t>
                      </a:r>
                      <a:r>
                        <a:rPr lang="fr-FR" sz="1800" dirty="0"/>
                        <a:t> </a:t>
                      </a:r>
                      <a:endParaRPr lang="cs-CZ"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sz="1800" dirty="0"/>
                        <a:t>1 N</a:t>
                      </a:r>
                      <a:r>
                        <a:rPr lang="en-US" sz="1800" dirty="0" err="1"/>
                        <a:t>ational</a:t>
                      </a:r>
                      <a:r>
                        <a:rPr lang="en-US" sz="1800" dirty="0"/>
                        <a:t> </a:t>
                      </a:r>
                      <a:r>
                        <a:rPr lang="cs-CZ" sz="1800" dirty="0"/>
                        <a:t>N</a:t>
                      </a:r>
                      <a:r>
                        <a:rPr lang="en-US" sz="1800" dirty="0" err="1"/>
                        <a:t>ature</a:t>
                      </a:r>
                      <a:r>
                        <a:rPr lang="en-US" sz="1800" dirty="0"/>
                        <a:t> </a:t>
                      </a:r>
                      <a:r>
                        <a:rPr lang="cs-CZ" sz="1800" dirty="0"/>
                        <a:t>M</a:t>
                      </a:r>
                      <a:r>
                        <a:rPr lang="en-US" sz="1800" dirty="0" err="1"/>
                        <a:t>onument</a:t>
                      </a:r>
                      <a:r>
                        <a:rPr lang="en-US" sz="1800" dirty="0"/>
                        <a:t> </a:t>
                      </a:r>
                      <a:r>
                        <a:rPr lang="cs-CZ" sz="1800" dirty="0"/>
                        <a:t>(Hojná Voda)</a:t>
                      </a:r>
                    </a:p>
                    <a:p>
                      <a:r>
                        <a:rPr lang="cs-CZ" sz="1800" dirty="0"/>
                        <a:t>4</a:t>
                      </a:r>
                      <a:r>
                        <a:rPr lang="fr-FR" sz="1800" dirty="0"/>
                        <a:t> Nature </a:t>
                      </a:r>
                      <a:r>
                        <a:rPr lang="cs-CZ" sz="1800" dirty="0"/>
                        <a:t>R</a:t>
                      </a:r>
                      <a:r>
                        <a:rPr lang="fr-FR" sz="1800" dirty="0"/>
                        <a:t>eserves</a:t>
                      </a:r>
                      <a:endParaRPr lang="cs-CZ" sz="1800" dirty="0"/>
                    </a:p>
                    <a:p>
                      <a:r>
                        <a:rPr lang="cs-CZ" sz="1800" dirty="0"/>
                        <a:t>4</a:t>
                      </a:r>
                      <a:r>
                        <a:rPr lang="fr-FR" sz="1800" dirty="0"/>
                        <a:t> Nature </a:t>
                      </a:r>
                      <a:r>
                        <a:rPr lang="cs-CZ" sz="1800" dirty="0"/>
                        <a:t>M</a:t>
                      </a:r>
                      <a:r>
                        <a:rPr lang="fr-FR" sz="1800" dirty="0"/>
                        <a:t>onuments</a:t>
                      </a:r>
                      <a:endParaRPr lang="cs-CZ"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68682106"/>
                  </a:ext>
                </a:extLst>
              </a:tr>
              <a:tr h="8196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800" kern="1200" dirty="0">
                          <a:solidFill>
                            <a:schemeClr val="tx1"/>
                          </a:solidFill>
                          <a:latin typeface="+mn-lt"/>
                          <a:ea typeface="+mn-ea"/>
                          <a:cs typeface="+mn-cs"/>
                        </a:rPr>
                        <a:t>Natura 2000:</a:t>
                      </a:r>
                      <a:endParaRPr lang="en-US" sz="1800" kern="1200" dirty="0">
                        <a:solidFill>
                          <a:schemeClr val="tx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noProof="0" dirty="0"/>
                        <a:t>Bird Area </a:t>
                      </a:r>
                      <a:r>
                        <a:rPr lang="en-GB" sz="1800" noProof="0" dirty="0" err="1"/>
                        <a:t>Novohrads</a:t>
                      </a:r>
                      <a:r>
                        <a:rPr lang="cs-CZ" sz="1800" noProof="0" dirty="0"/>
                        <a:t>k</a:t>
                      </a:r>
                      <a:r>
                        <a:rPr lang="en-GB" sz="1800" noProof="0" dirty="0"/>
                        <a:t>é </a:t>
                      </a:r>
                      <a:r>
                        <a:rPr lang="en-GB" sz="1800" noProof="0" dirty="0" err="1"/>
                        <a:t>hory</a:t>
                      </a:r>
                      <a:r>
                        <a:rPr lang="cs-CZ" sz="1800" noProof="0" dirty="0"/>
                        <a:t>, </a:t>
                      </a:r>
                      <a:r>
                        <a:rPr lang="en-GB" sz="1800" noProof="0" dirty="0"/>
                        <a:t>90.53 km²</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5171499"/>
                  </a:ext>
                </a:extLst>
              </a:tr>
            </a:tbl>
          </a:graphicData>
        </a:graphic>
      </p:graphicFrame>
    </p:spTree>
    <p:extLst>
      <p:ext uri="{BB962C8B-B14F-4D97-AF65-F5344CB8AC3E}">
        <p14:creationId xmlns:p14="http://schemas.microsoft.com/office/powerpoint/2010/main" val="127934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70043" y="-236715"/>
            <a:ext cx="9612560" cy="1138138"/>
          </a:xfrm>
        </p:spPr>
        <p:txBody>
          <a:bodyPr>
            <a:normAutofit/>
          </a:bodyPr>
          <a:lstStyle/>
          <a:p>
            <a:r>
              <a:rPr lang="en-US" sz="2800" b="1" dirty="0">
                <a:latin typeface="+mn-lt"/>
              </a:rPr>
              <a:t>Digital Elevation Model of the</a:t>
            </a:r>
            <a:r>
              <a:rPr lang="cs-CZ" sz="2800" b="1" dirty="0">
                <a:latin typeface="+mn-lt"/>
              </a:rPr>
              <a:t> Novohradské hory </a:t>
            </a:r>
            <a:r>
              <a:rPr lang="cs-CZ" sz="2800" b="1" dirty="0" err="1">
                <a:latin typeface="+mn-lt"/>
              </a:rPr>
              <a:t>Mts</a:t>
            </a:r>
            <a:r>
              <a:rPr lang="cs-CZ" sz="2800" b="1" dirty="0">
                <a:latin typeface="+mn-lt"/>
              </a:rPr>
              <a:t>.</a:t>
            </a:r>
          </a:p>
        </p:txBody>
      </p:sp>
      <p:pic>
        <p:nvPicPr>
          <p:cNvPr id="10" name="Obrázek 9">
            <a:extLst>
              <a:ext uri="{FF2B5EF4-FFF2-40B4-BE49-F238E27FC236}">
                <a16:creationId xmlns:a16="http://schemas.microsoft.com/office/drawing/2014/main" id="{4AD31B85-6FBF-DCB5-A864-DFF524EC2F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37414" y="606836"/>
            <a:ext cx="8840111" cy="6251164"/>
          </a:xfrm>
          <a:prstGeom prst="rect">
            <a:avLst/>
          </a:prstGeom>
        </p:spPr>
      </p:pic>
    </p:spTree>
    <p:extLst>
      <p:ext uri="{BB962C8B-B14F-4D97-AF65-F5344CB8AC3E}">
        <p14:creationId xmlns:p14="http://schemas.microsoft.com/office/powerpoint/2010/main" val="790842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9088" y="-334077"/>
            <a:ext cx="9180512" cy="1440982"/>
          </a:xfrm>
        </p:spPr>
        <p:txBody>
          <a:bodyPr>
            <a:normAutofit/>
          </a:bodyPr>
          <a:lstStyle/>
          <a:p>
            <a:r>
              <a:rPr lang="en-US" sz="2800" b="1" dirty="0">
                <a:latin typeface="+mn-lt"/>
              </a:rPr>
              <a:t>Map of Soil Types in the</a:t>
            </a:r>
            <a:r>
              <a:rPr lang="cs-CZ" sz="2800" b="1" dirty="0">
                <a:latin typeface="+mn-lt"/>
              </a:rPr>
              <a:t> Novohradské hory </a:t>
            </a:r>
            <a:r>
              <a:rPr lang="cs-CZ" sz="2800" b="1" dirty="0" err="1">
                <a:latin typeface="+mn-lt"/>
              </a:rPr>
              <a:t>Mts</a:t>
            </a:r>
            <a:r>
              <a:rPr lang="cs-CZ" sz="2800" b="1" dirty="0">
                <a:latin typeface="+mn-lt"/>
              </a:rPr>
              <a:t>.</a:t>
            </a:r>
          </a:p>
        </p:txBody>
      </p:sp>
      <p:pic>
        <p:nvPicPr>
          <p:cNvPr id="6" name="Obrázek 5">
            <a:extLst>
              <a:ext uri="{FF2B5EF4-FFF2-40B4-BE49-F238E27FC236}">
                <a16:creationId xmlns:a16="http://schemas.microsoft.com/office/drawing/2014/main" id="{C34558E0-5120-7017-E70B-6419AC3C7972}"/>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2252811" y="523875"/>
            <a:ext cx="8091339" cy="6219825"/>
          </a:xfrm>
          <a:prstGeom prst="rect">
            <a:avLst/>
          </a:prstGeom>
        </p:spPr>
      </p:pic>
    </p:spTree>
    <p:extLst>
      <p:ext uri="{BB962C8B-B14F-4D97-AF65-F5344CB8AC3E}">
        <p14:creationId xmlns:p14="http://schemas.microsoft.com/office/powerpoint/2010/main" val="15022413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E25632-2CC6-6A16-0AB9-D59C86988A8F}"/>
              </a:ext>
            </a:extLst>
          </p:cNvPr>
          <p:cNvSpPr>
            <a:spLocks noGrp="1"/>
          </p:cNvSpPr>
          <p:nvPr>
            <p:ph type="title"/>
          </p:nvPr>
        </p:nvSpPr>
        <p:spPr>
          <a:xfrm>
            <a:off x="1081391" y="0"/>
            <a:ext cx="10515600" cy="1325563"/>
          </a:xfrm>
        </p:spPr>
        <p:txBody>
          <a:bodyPr>
            <a:normAutofit/>
          </a:bodyPr>
          <a:lstStyle/>
          <a:p>
            <a:r>
              <a:rPr lang="en-GB" sz="3600" b="1" dirty="0">
                <a:latin typeface="+mn-lt"/>
              </a:rPr>
              <a:t>Problems - natural habitats versus</a:t>
            </a:r>
            <a:r>
              <a:rPr lang="cs-CZ" sz="3600" b="1" dirty="0">
                <a:latin typeface="+mn-lt"/>
              </a:rPr>
              <a:t> </a:t>
            </a:r>
            <a:r>
              <a:rPr lang="cs-CZ" sz="3600" b="1" dirty="0" err="1">
                <a:latin typeface="+mn-lt"/>
              </a:rPr>
              <a:t>countryside</a:t>
            </a:r>
            <a:r>
              <a:rPr lang="cs-CZ" sz="3600" b="1" dirty="0">
                <a:latin typeface="+mn-lt"/>
              </a:rPr>
              <a:t> </a:t>
            </a:r>
            <a:r>
              <a:rPr lang="cs-CZ" sz="3600" b="1" dirty="0" err="1">
                <a:latin typeface="+mn-lt"/>
              </a:rPr>
              <a:t>change</a:t>
            </a:r>
            <a:r>
              <a:rPr lang="cs-CZ" sz="3600" b="1" dirty="0">
                <a:latin typeface="+mn-lt"/>
              </a:rPr>
              <a:t> </a:t>
            </a:r>
            <a:endParaRPr lang="en-GB" sz="3600" b="1" dirty="0">
              <a:solidFill>
                <a:srgbClr val="00B0F0"/>
              </a:solidFill>
              <a:latin typeface="+mn-lt"/>
            </a:endParaRPr>
          </a:p>
        </p:txBody>
      </p:sp>
      <p:sp>
        <p:nvSpPr>
          <p:cNvPr id="3" name="Zástupný obsah 2">
            <a:extLst>
              <a:ext uri="{FF2B5EF4-FFF2-40B4-BE49-F238E27FC236}">
                <a16:creationId xmlns:a16="http://schemas.microsoft.com/office/drawing/2014/main" id="{E4659F10-BB3D-8AB7-2624-879E3489FDCE}"/>
              </a:ext>
            </a:extLst>
          </p:cNvPr>
          <p:cNvSpPr>
            <a:spLocks noGrp="1"/>
          </p:cNvSpPr>
          <p:nvPr>
            <p:ph idx="1"/>
          </p:nvPr>
        </p:nvSpPr>
        <p:spPr>
          <a:xfrm>
            <a:off x="838200" y="1088019"/>
            <a:ext cx="10515600" cy="5289631"/>
          </a:xfrm>
        </p:spPr>
        <p:txBody>
          <a:bodyPr>
            <a:normAutofit lnSpcReduction="10000"/>
          </a:bodyPr>
          <a:lstStyle/>
          <a:p>
            <a:pPr>
              <a:defRPr/>
            </a:pPr>
            <a:r>
              <a:rPr lang="en-GB" dirty="0"/>
              <a:t>Depopulation of marginal mountain areas and abandonment of traditional landscape management (mowing, grazing), leading to the succession of valuable near-natural meadow and wetland habitats</a:t>
            </a:r>
            <a:endParaRPr kumimoji="0" lang="en-GB" b="0" i="0" u="none" strike="noStrike" kern="1200" cap="none" spc="0" normalizeH="0" baseline="0" noProof="0" dirty="0">
              <a:ln>
                <a:noFill/>
              </a:ln>
              <a:effectLst/>
              <a:uLnTx/>
              <a:uFillTx/>
              <a:latin typeface="Calibri" panose="020F0502020204030204"/>
              <a:ea typeface="+mn-ea"/>
              <a:cs typeface="+mn-cs"/>
            </a:endParaRPr>
          </a:p>
          <a:p>
            <a:pPr>
              <a:defRPr/>
            </a:pPr>
            <a:r>
              <a:rPr kumimoji="0" lang="en-GB" b="0" i="0" u="none" strike="noStrike" kern="1200" cap="none" spc="0" normalizeH="0" baseline="0" noProof="0" dirty="0">
                <a:ln>
                  <a:noFill/>
                </a:ln>
                <a:effectLst/>
                <a:uLnTx/>
                <a:uFillTx/>
                <a:latin typeface="Calibri" panose="020F0502020204030204"/>
                <a:ea typeface="+mn-ea"/>
                <a:cs typeface="+mn-cs"/>
              </a:rPr>
              <a:t>The concentration of large numbers of people can damage the fragile and endangered habitats due to their frequent trampling, noise, </a:t>
            </a:r>
            <a:r>
              <a:rPr lang="en-GB" dirty="0"/>
              <a:t>leaving trash </a:t>
            </a:r>
            <a:r>
              <a:rPr kumimoji="0" lang="en-GB" b="0" i="0" u="none" strike="noStrike" kern="1200" cap="none" spc="0" normalizeH="0" baseline="0" noProof="0" dirty="0">
                <a:ln>
                  <a:noFill/>
                </a:ln>
                <a:effectLst/>
                <a:uLnTx/>
                <a:uFillTx/>
                <a:latin typeface="Calibri" panose="020F0502020204030204"/>
                <a:ea typeface="+mn-ea"/>
                <a:cs typeface="+mn-cs"/>
              </a:rPr>
              <a:t>etc.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effectLst/>
                <a:uLnTx/>
                <a:uFillTx/>
                <a:latin typeface="Calibri" panose="020F0502020204030204"/>
                <a:ea typeface="+mn-ea"/>
                <a:cs typeface="+mn-cs"/>
              </a:rPr>
              <a:t>In the </a:t>
            </a:r>
            <a:r>
              <a:rPr kumimoji="0" lang="en-GB" b="0" i="0" u="none" strike="noStrike" kern="1200" cap="none" spc="0" normalizeH="0" baseline="0" noProof="0" dirty="0" err="1">
                <a:ln>
                  <a:noFill/>
                </a:ln>
                <a:effectLst/>
                <a:uLnTx/>
                <a:uFillTx/>
                <a:latin typeface="Calibri" panose="020F0502020204030204"/>
                <a:ea typeface="+mn-ea"/>
                <a:cs typeface="+mn-cs"/>
              </a:rPr>
              <a:t>Novohradské</a:t>
            </a:r>
            <a:r>
              <a:rPr kumimoji="0" lang="en-GB" b="0" i="0" u="none" strike="noStrike" kern="1200" cap="none" spc="0" normalizeH="0" baseline="0" noProof="0" dirty="0">
                <a:ln>
                  <a:noFill/>
                </a:ln>
                <a:effectLst/>
                <a:uLnTx/>
                <a:uFillTx/>
                <a:latin typeface="Calibri" panose="020F0502020204030204"/>
                <a:ea typeface="+mn-ea"/>
                <a:cs typeface="+mn-cs"/>
              </a:rPr>
              <a:t> </a:t>
            </a:r>
            <a:r>
              <a:rPr kumimoji="0" lang="en-GB" b="0" i="0" u="none" strike="noStrike" kern="1200" cap="none" spc="0" normalizeH="0" baseline="0" noProof="0" dirty="0" err="1">
                <a:ln>
                  <a:noFill/>
                </a:ln>
                <a:effectLst/>
                <a:uLnTx/>
                <a:uFillTx/>
                <a:latin typeface="Calibri" panose="020F0502020204030204"/>
                <a:ea typeface="+mn-ea"/>
                <a:cs typeface="+mn-cs"/>
              </a:rPr>
              <a:t>hory</a:t>
            </a:r>
            <a:r>
              <a:rPr kumimoji="0" lang="en-GB" b="0" i="0" u="none" strike="noStrike" kern="1200" cap="none" spc="0" normalizeH="0" baseline="0" noProof="0" dirty="0">
                <a:ln>
                  <a:noFill/>
                </a:ln>
                <a:effectLst/>
                <a:uLnTx/>
                <a:uFillTx/>
                <a:latin typeface="Calibri" panose="020F0502020204030204"/>
                <a:ea typeface="+mn-ea"/>
                <a:cs typeface="+mn-cs"/>
              </a:rPr>
              <a:t> Mts. there are </a:t>
            </a:r>
            <a:r>
              <a:rPr kumimoji="0" lang="en-GB" b="0" i="0" u="none" strike="noStrike" kern="1200" cap="none" spc="0" normalizeH="0" baseline="0" dirty="0">
                <a:ln>
                  <a:noFill/>
                </a:ln>
                <a:effectLst/>
                <a:uLnTx/>
                <a:uFillTx/>
                <a:latin typeface="Calibri" panose="020F0502020204030204"/>
                <a:ea typeface="+mn-ea"/>
                <a:cs typeface="+mn-cs"/>
              </a:rPr>
              <a:t>a number of </a:t>
            </a:r>
            <a:r>
              <a:rPr kumimoji="0" lang="en-GB" b="0" i="0" u="none" strike="noStrike" kern="1200" cap="none" spc="0" normalizeH="0" baseline="0" noProof="0" dirty="0">
                <a:ln>
                  <a:noFill/>
                </a:ln>
                <a:effectLst/>
                <a:uLnTx/>
                <a:uFillTx/>
                <a:latin typeface="Calibri" panose="020F0502020204030204"/>
                <a:ea typeface="+mn-ea"/>
                <a:cs typeface="+mn-cs"/>
              </a:rPr>
              <a:t>forest habitats that need special management for improving their biodiversity and resistance to global change; routine forest management does not support the sustainable use of natural resources in the area. </a:t>
            </a:r>
            <a:endParaRPr kumimoji="0" lang="cs-CZ" b="0" i="0" u="none" strike="noStrike" kern="1200" cap="none" spc="0" normalizeH="0" baseline="0" noProof="0" dirty="0">
              <a:ln>
                <a:noFill/>
              </a:ln>
              <a:effectLst/>
              <a:uLnTx/>
              <a:uFillTx/>
              <a:latin typeface="Calibri" panose="020F0502020204030204"/>
              <a:ea typeface="+mn-ea"/>
              <a:cs typeface="+mn-cs"/>
            </a:endParaRPr>
          </a:p>
          <a:p>
            <a:pPr>
              <a:defRPr/>
            </a:pPr>
            <a:r>
              <a:rPr lang="en-GB" dirty="0"/>
              <a:t>Commercial pressures on core habitats: non-native fish stocking at </a:t>
            </a:r>
            <a:r>
              <a:rPr lang="en-GB" dirty="0" err="1"/>
              <a:t>Jiřická</a:t>
            </a:r>
            <a:r>
              <a:rPr lang="en-GB" dirty="0"/>
              <a:t> </a:t>
            </a:r>
            <a:r>
              <a:rPr lang="en-GB" dirty="0" err="1"/>
              <a:t>nádrž</a:t>
            </a:r>
            <a:r>
              <a:rPr lang="en-GB" dirty="0"/>
              <a:t> and planned </a:t>
            </a:r>
            <a:r>
              <a:rPr lang="en-GB" dirty="0" err="1"/>
              <a:t>Windpark</a:t>
            </a:r>
            <a:r>
              <a:rPr lang="en-GB" dirty="0"/>
              <a:t> Sandl wind farm at the border with Austria (under transboundary EIA)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effectLst/>
              <a:uLnTx/>
              <a:uFillTx/>
              <a:latin typeface="Calibri" panose="020F0502020204030204"/>
              <a:ea typeface="+mn-ea"/>
              <a:cs typeface="+mn-cs"/>
            </a:endParaRPr>
          </a:p>
          <a:p>
            <a:endParaRPr lang="cs-CZ" dirty="0"/>
          </a:p>
        </p:txBody>
      </p:sp>
      <p:sp>
        <p:nvSpPr>
          <p:cNvPr id="8" name="TextovéPole 7">
            <a:extLst>
              <a:ext uri="{FF2B5EF4-FFF2-40B4-BE49-F238E27FC236}">
                <a16:creationId xmlns:a16="http://schemas.microsoft.com/office/drawing/2014/main" id="{90E173F1-B84C-E27E-A0A2-644F42E69F7D}"/>
              </a:ext>
            </a:extLst>
          </p:cNvPr>
          <p:cNvSpPr txBox="1"/>
          <p:nvPr/>
        </p:nvSpPr>
        <p:spPr>
          <a:xfrm>
            <a:off x="1208702" y="6568884"/>
            <a:ext cx="6097554" cy="307777"/>
          </a:xfrm>
          <a:prstGeom prst="rect">
            <a:avLst/>
          </a:prstGeom>
          <a:noFill/>
        </p:spPr>
        <p:txBody>
          <a:bodyPr wrap="square">
            <a:spAutoFit/>
          </a:bodyPr>
          <a:lstStyle/>
          <a:p>
            <a:r>
              <a:rPr lang="en-US" sz="1400" dirty="0"/>
              <a:t>Created using ChatGPT and DALL·E, OpenAI</a:t>
            </a:r>
            <a:r>
              <a:rPr lang="cs-CZ" sz="1400" dirty="0"/>
              <a:t>, 2024</a:t>
            </a:r>
          </a:p>
        </p:txBody>
      </p:sp>
      <p:sp>
        <p:nvSpPr>
          <p:cNvPr id="9" name="TextovéPole 8">
            <a:extLst>
              <a:ext uri="{FF2B5EF4-FFF2-40B4-BE49-F238E27FC236}">
                <a16:creationId xmlns:a16="http://schemas.microsoft.com/office/drawing/2014/main" id="{8BAD5038-1490-3844-5AC7-242B559DDC76}"/>
              </a:ext>
            </a:extLst>
          </p:cNvPr>
          <p:cNvSpPr txBox="1"/>
          <p:nvPr/>
        </p:nvSpPr>
        <p:spPr>
          <a:xfrm>
            <a:off x="6505379" y="6580028"/>
            <a:ext cx="5962652" cy="307777"/>
          </a:xfrm>
          <a:prstGeom prst="rect">
            <a:avLst/>
          </a:prstGeom>
          <a:noFill/>
        </p:spPr>
        <p:txBody>
          <a:bodyPr wrap="square">
            <a:spAutoFit/>
          </a:bodyPr>
          <a:lstStyle/>
          <a:p>
            <a:r>
              <a:rPr lang="en-US" sz="1400" dirty="0"/>
              <a:t>Created using ChatGPT and DALL·E, OpenAI</a:t>
            </a:r>
            <a:r>
              <a:rPr lang="cs-CZ" sz="1400" dirty="0"/>
              <a:t>, 2024</a:t>
            </a:r>
          </a:p>
        </p:txBody>
      </p:sp>
    </p:spTree>
    <p:extLst>
      <p:ext uri="{BB962C8B-B14F-4D97-AF65-F5344CB8AC3E}">
        <p14:creationId xmlns:p14="http://schemas.microsoft.com/office/powerpoint/2010/main" val="53894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B91DA6-EBB9-5DDA-EBCB-05C91C92BA67}"/>
              </a:ext>
            </a:extLst>
          </p:cNvPr>
          <p:cNvSpPr>
            <a:spLocks noGrp="1"/>
          </p:cNvSpPr>
          <p:nvPr>
            <p:ph type="title"/>
          </p:nvPr>
        </p:nvSpPr>
        <p:spPr>
          <a:xfrm>
            <a:off x="838200" y="18256"/>
            <a:ext cx="10835936" cy="1359130"/>
          </a:xfrm>
        </p:spPr>
        <p:txBody>
          <a:bodyPr>
            <a:normAutofit/>
          </a:bodyPr>
          <a:lstStyle/>
          <a:p>
            <a:r>
              <a:rPr lang="en-US" sz="3600" b="1" dirty="0">
                <a:latin typeface="+mn-lt"/>
              </a:rPr>
              <a:t>The state of </a:t>
            </a:r>
            <a:r>
              <a:rPr lang="en-GB" sz="3600" b="1" dirty="0">
                <a:latin typeface="+mn-lt"/>
              </a:rPr>
              <a:t>tourism in the </a:t>
            </a:r>
            <a:r>
              <a:rPr lang="en-GB" sz="3600" b="1" dirty="0" err="1">
                <a:latin typeface="+mn-lt"/>
              </a:rPr>
              <a:t>Novohradské</a:t>
            </a:r>
            <a:r>
              <a:rPr lang="en-GB" sz="3600" b="1" dirty="0">
                <a:latin typeface="+mn-lt"/>
              </a:rPr>
              <a:t> </a:t>
            </a:r>
            <a:r>
              <a:rPr lang="en-GB" sz="3600" b="1" dirty="0" err="1">
                <a:latin typeface="+mn-lt"/>
              </a:rPr>
              <a:t>hory</a:t>
            </a:r>
            <a:r>
              <a:rPr lang="en-GB" sz="3600" b="1" dirty="0">
                <a:latin typeface="+mn-lt"/>
              </a:rPr>
              <a:t> </a:t>
            </a:r>
            <a:r>
              <a:rPr lang="cs-CZ" sz="3600" b="1" dirty="0">
                <a:latin typeface="+mn-lt"/>
              </a:rPr>
              <a:t>Mts.</a:t>
            </a:r>
          </a:p>
        </p:txBody>
      </p:sp>
      <p:sp>
        <p:nvSpPr>
          <p:cNvPr id="3" name="Zástupný obsah 2">
            <a:extLst>
              <a:ext uri="{FF2B5EF4-FFF2-40B4-BE49-F238E27FC236}">
                <a16:creationId xmlns:a16="http://schemas.microsoft.com/office/drawing/2014/main" id="{352A236F-FAE2-999F-32BB-AE38DC5C3C01}"/>
              </a:ext>
            </a:extLst>
          </p:cNvPr>
          <p:cNvSpPr>
            <a:spLocks noGrp="1"/>
          </p:cNvSpPr>
          <p:nvPr>
            <p:ph idx="1"/>
          </p:nvPr>
        </p:nvSpPr>
        <p:spPr>
          <a:xfrm>
            <a:off x="101600" y="1377386"/>
            <a:ext cx="11794477" cy="5263111"/>
          </a:xfrm>
        </p:spPr>
        <p:txBody>
          <a:bodyPr>
            <a:normAutofit fontScale="92500" lnSpcReduction="20000"/>
          </a:bodyPr>
          <a:lstStyle/>
          <a:p>
            <a:r>
              <a:rPr lang="cs-CZ" sz="3200" b="1" dirty="0" err="1"/>
              <a:t>Problems</a:t>
            </a:r>
            <a:r>
              <a:rPr lang="en-US" sz="3200" b="1" dirty="0"/>
              <a:t>:</a:t>
            </a:r>
          </a:p>
          <a:p>
            <a:pPr lvl="1">
              <a:buFont typeface="Wingdings" panose="05000000000000000000" pitchFamily="2" charset="2"/>
              <a:buChar char="Ø"/>
            </a:pPr>
            <a:r>
              <a:rPr lang="en-GB" sz="3200" noProof="0" dirty="0"/>
              <a:t>Most residents oppose tourism expansion</a:t>
            </a:r>
            <a:r>
              <a:rPr lang="cs-CZ" sz="3200" noProof="0" dirty="0"/>
              <a:t> </a:t>
            </a:r>
            <a:r>
              <a:rPr lang="cs-CZ" sz="3200" noProof="0" dirty="0" err="1"/>
              <a:t>due</a:t>
            </a:r>
            <a:r>
              <a:rPr lang="cs-CZ" sz="3200" noProof="0" dirty="0"/>
              <a:t> to </a:t>
            </a:r>
            <a:r>
              <a:rPr lang="cs-CZ" sz="3200" noProof="0" dirty="0" err="1"/>
              <a:t>increasing</a:t>
            </a:r>
            <a:r>
              <a:rPr lang="en-GB" sz="3200" noProof="0" dirty="0"/>
              <a:t> litter, noise and disturbance of </a:t>
            </a:r>
            <a:r>
              <a:rPr lang="cs-CZ" sz="3200" noProof="0" dirty="0" err="1"/>
              <a:t>their</a:t>
            </a:r>
            <a:r>
              <a:rPr lang="cs-CZ" sz="3200" noProof="0" dirty="0"/>
              <a:t> </a:t>
            </a:r>
            <a:r>
              <a:rPr lang="en-GB" sz="3200" noProof="0" dirty="0" err="1"/>
              <a:t>tranquility</a:t>
            </a:r>
            <a:endParaRPr lang="cs-CZ" sz="3200" noProof="0" dirty="0"/>
          </a:p>
          <a:p>
            <a:pPr lvl="1">
              <a:buFont typeface="Wingdings" panose="05000000000000000000" pitchFamily="2" charset="2"/>
              <a:buChar char="Ø"/>
            </a:pPr>
            <a:r>
              <a:rPr lang="en-US" sz="3200" dirty="0"/>
              <a:t>Lack of tourism infrastructure to increase the </a:t>
            </a:r>
            <a:r>
              <a:rPr lang="cs-CZ" sz="3200" dirty="0" err="1"/>
              <a:t>economic</a:t>
            </a:r>
            <a:r>
              <a:rPr lang="cs-CZ" sz="3200" dirty="0"/>
              <a:t> </a:t>
            </a:r>
            <a:r>
              <a:rPr lang="en-US" sz="3200" dirty="0"/>
              <a:t>contribution of tourists to the area</a:t>
            </a:r>
            <a:endParaRPr lang="en-GB" sz="3200" noProof="0" dirty="0"/>
          </a:p>
          <a:p>
            <a:pPr lvl="1">
              <a:buFont typeface="Wingdings" panose="05000000000000000000" pitchFamily="2" charset="2"/>
              <a:buChar char="Ø"/>
            </a:pPr>
            <a:r>
              <a:rPr lang="en-GB" sz="3200" noProof="0" dirty="0"/>
              <a:t>Visitor pressure concentrated at a few hotspots (</a:t>
            </a:r>
            <a:r>
              <a:rPr lang="en-GB" sz="3200" noProof="0" dirty="0" err="1"/>
              <a:t>Kraví</a:t>
            </a:r>
            <a:r>
              <a:rPr lang="en-GB" sz="3200" noProof="0" dirty="0"/>
              <a:t> hora, </a:t>
            </a:r>
            <a:r>
              <a:rPr lang="en-GB" sz="3200" noProof="0" dirty="0" err="1"/>
              <a:t>Hojná</a:t>
            </a:r>
            <a:r>
              <a:rPr lang="en-GB" sz="3200" noProof="0" dirty="0"/>
              <a:t> Voda, </a:t>
            </a:r>
            <a:r>
              <a:rPr lang="en-GB" sz="3200" noProof="0" dirty="0" err="1"/>
              <a:t>Pohoří</a:t>
            </a:r>
            <a:r>
              <a:rPr lang="en-GB" sz="3200" noProof="0" dirty="0"/>
              <a:t> </a:t>
            </a:r>
            <a:r>
              <a:rPr lang="en-GB" sz="3200" noProof="0" dirty="0" err="1"/>
              <a:t>na</a:t>
            </a:r>
            <a:r>
              <a:rPr lang="en-GB" sz="3200" noProof="0" dirty="0"/>
              <a:t> </a:t>
            </a:r>
            <a:r>
              <a:rPr lang="en-GB" sz="3200" noProof="0" dirty="0" err="1"/>
              <a:t>Šumavě</a:t>
            </a:r>
            <a:r>
              <a:rPr lang="en-GB" sz="3200" noProof="0" dirty="0"/>
              <a:t>); a large part of the area remains little affected by tourists; field type of tourists is widespread almost all over area</a:t>
            </a:r>
          </a:p>
          <a:p>
            <a:pPr lvl="1">
              <a:buFont typeface="Wingdings" panose="05000000000000000000" pitchFamily="2" charset="2"/>
              <a:buChar char="Ø"/>
            </a:pPr>
            <a:r>
              <a:rPr lang="en-GB" sz="3200" noProof="0" dirty="0"/>
              <a:t>Visitors' reluctance to comply with any restrictions on movement in the nature, even the only one in force today (entry to the NPR </a:t>
            </a:r>
            <a:r>
              <a:rPr lang="en-GB" sz="3200" noProof="0" dirty="0" err="1"/>
              <a:t>Žofínský</a:t>
            </a:r>
            <a:r>
              <a:rPr lang="en-GB" sz="3200" noProof="0" dirty="0"/>
              <a:t> </a:t>
            </a:r>
            <a:r>
              <a:rPr lang="en-GB" sz="3200" noProof="0" dirty="0" err="1"/>
              <a:t>prales</a:t>
            </a:r>
            <a:r>
              <a:rPr lang="en-GB" sz="3200" noProof="0" dirty="0"/>
              <a:t> and the PR </a:t>
            </a:r>
            <a:r>
              <a:rPr lang="en-GB" sz="3200" noProof="0" dirty="0" err="1"/>
              <a:t>Hojná</a:t>
            </a:r>
            <a:r>
              <a:rPr lang="en-GB" sz="3200" noProof="0" dirty="0"/>
              <a:t> </a:t>
            </a:r>
            <a:r>
              <a:rPr lang="en-GB" sz="3200" noProof="0" dirty="0" err="1"/>
              <a:t>voda</a:t>
            </a:r>
            <a:r>
              <a:rPr lang="en-GB" sz="3200" noProof="0" dirty="0"/>
              <a:t> outside marked paths)</a:t>
            </a:r>
          </a:p>
          <a:p>
            <a:pPr lvl="1">
              <a:buFont typeface="Wingdings" panose="05000000000000000000" pitchFamily="2" charset="2"/>
              <a:buChar char="Ø"/>
            </a:pPr>
            <a:r>
              <a:rPr lang="en-GB" sz="3200" noProof="0" dirty="0"/>
              <a:t>Pressure for new recreational development without adequate impact assessment (Černé </a:t>
            </a:r>
            <a:r>
              <a:rPr lang="en-GB" sz="3200" noProof="0" dirty="0" err="1"/>
              <a:t>údolí</a:t>
            </a:r>
            <a:r>
              <a:rPr lang="en-GB" sz="3200" noProof="0" dirty="0"/>
              <a:t>, </a:t>
            </a:r>
            <a:r>
              <a:rPr lang="en-GB" sz="3200" noProof="0" dirty="0" err="1"/>
              <a:t>Šejby</a:t>
            </a:r>
            <a:r>
              <a:rPr lang="en-GB" sz="3200" noProof="0" dirty="0"/>
              <a:t>, </a:t>
            </a:r>
            <a:r>
              <a:rPr lang="en-GB" sz="3200" noProof="0" dirty="0" err="1"/>
              <a:t>Pohoří</a:t>
            </a:r>
            <a:r>
              <a:rPr lang="en-GB" sz="3200" noProof="0" dirty="0"/>
              <a:t> </a:t>
            </a:r>
            <a:r>
              <a:rPr lang="en-GB" sz="3200" noProof="0" dirty="0" err="1"/>
              <a:t>na</a:t>
            </a:r>
            <a:r>
              <a:rPr lang="en-GB" sz="3200" noProof="0" dirty="0"/>
              <a:t> </a:t>
            </a:r>
            <a:r>
              <a:rPr lang="en-GB" sz="3200" noProof="0" dirty="0" err="1"/>
              <a:t>Šumavě</a:t>
            </a:r>
            <a:r>
              <a:rPr lang="en-GB" sz="3200" noProof="0" dirty="0"/>
              <a:t>)</a:t>
            </a:r>
          </a:p>
          <a:p>
            <a:pPr marL="457200" lvl="1" indent="0">
              <a:buNone/>
            </a:pPr>
            <a:endParaRPr lang="en-GB" sz="3200" noProof="0" dirty="0"/>
          </a:p>
        </p:txBody>
      </p:sp>
    </p:spTree>
    <p:extLst>
      <p:ext uri="{BB962C8B-B14F-4D97-AF65-F5344CB8AC3E}">
        <p14:creationId xmlns:p14="http://schemas.microsoft.com/office/powerpoint/2010/main" val="113937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90D3644-D379-E928-A79F-6918DBBBDF46}"/>
              </a:ext>
            </a:extLst>
          </p:cNvPr>
          <p:cNvSpPr>
            <a:spLocks noGrp="1"/>
          </p:cNvSpPr>
          <p:nvPr>
            <p:ph idx="1"/>
          </p:nvPr>
        </p:nvSpPr>
        <p:spPr>
          <a:xfrm>
            <a:off x="838200" y="798654"/>
            <a:ext cx="10515600" cy="5378310"/>
          </a:xfrm>
        </p:spPr>
        <p:txBody>
          <a:bodyPr>
            <a:normAutofit lnSpcReduction="10000"/>
          </a:bodyPr>
          <a:lstStyle/>
          <a:p>
            <a:pPr marL="228600" lvl="1">
              <a:spcBef>
                <a:spcPts val="1000"/>
              </a:spcBef>
            </a:pPr>
            <a:r>
              <a:rPr lang="en-GB" sz="3200" b="1" dirty="0"/>
              <a:t>Consequences</a:t>
            </a:r>
            <a:r>
              <a:rPr lang="en-GB" sz="3200" dirty="0"/>
              <a:t>:</a:t>
            </a:r>
          </a:p>
          <a:p>
            <a:pPr lvl="1">
              <a:buFont typeface="Wingdings" panose="05000000000000000000" pitchFamily="2" charset="2"/>
              <a:buChar char="Ø"/>
            </a:pPr>
            <a:r>
              <a:rPr lang="en-GB" sz="3200" dirty="0"/>
              <a:t>Fragmentation of habitats and displacement of large carnivores (lynx, wolf) from core areas; threats to nesting sites and migration corridors of sensitive species (black stork, black grouse)</a:t>
            </a:r>
          </a:p>
          <a:p>
            <a:pPr lvl="1">
              <a:buFont typeface="Wingdings" panose="05000000000000000000" pitchFamily="2" charset="2"/>
              <a:buChar char="Ø"/>
            </a:pPr>
            <a:r>
              <a:rPr lang="en-GB" sz="3200" dirty="0"/>
              <a:t>Risk to drinking water quality: the NH territory accounts for 60% of the catchment area of the </a:t>
            </a:r>
            <a:r>
              <a:rPr lang="en-GB" sz="3200" dirty="0" err="1"/>
              <a:t>Římov</a:t>
            </a:r>
            <a:r>
              <a:rPr lang="en-GB" sz="3200" dirty="0"/>
              <a:t> reservoir; increased risk of water quality deterioration from new built development and insufficient wastewater treatment capacity</a:t>
            </a:r>
          </a:p>
          <a:p>
            <a:pPr lvl="1">
              <a:buFont typeface="Wingdings" panose="05000000000000000000" pitchFamily="2" charset="2"/>
              <a:buChar char="Ø"/>
            </a:pPr>
            <a:r>
              <a:rPr lang="en-GB" sz="3200" dirty="0"/>
              <a:t>Irreversible loss of </a:t>
            </a:r>
            <a:r>
              <a:rPr lang="en-GB" sz="3200" dirty="0" err="1"/>
              <a:t>tranquility</a:t>
            </a:r>
            <a:r>
              <a:rPr lang="en-GB" sz="3200" dirty="0"/>
              <a:t> and landscape character as the region's primary tourism asset (</a:t>
            </a:r>
            <a:r>
              <a:rPr lang="en-GB" sz="3200" dirty="0" err="1"/>
              <a:t>Windpark</a:t>
            </a:r>
            <a:r>
              <a:rPr lang="en-GB" sz="3200" dirty="0"/>
              <a:t> Sandl project, development pressure)</a:t>
            </a:r>
          </a:p>
          <a:p>
            <a:endParaRPr lang="cs-CZ" dirty="0"/>
          </a:p>
        </p:txBody>
      </p:sp>
    </p:spTree>
    <p:extLst>
      <p:ext uri="{BB962C8B-B14F-4D97-AF65-F5344CB8AC3E}">
        <p14:creationId xmlns:p14="http://schemas.microsoft.com/office/powerpoint/2010/main" val="102119292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9739</TotalTime>
  <Words>2701</Words>
  <Application>Microsoft Office PowerPoint</Application>
  <PresentationFormat>Širokoúhlá obrazovka</PresentationFormat>
  <Paragraphs>174</Paragraphs>
  <Slides>26</Slides>
  <Notes>13</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26</vt:i4>
      </vt:variant>
    </vt:vector>
  </HeadingPairs>
  <TitlesOfParts>
    <vt:vector size="32" baseType="lpstr">
      <vt:lpstr>Arial</vt:lpstr>
      <vt:lpstr>Calibri</vt:lpstr>
      <vt:lpstr>Calibri Light</vt:lpstr>
      <vt:lpstr>Times New Roman</vt:lpstr>
      <vt:lpstr>Wingdings</vt:lpstr>
      <vt:lpstr>Motiv Office</vt:lpstr>
      <vt:lpstr>Sustainable natural habitats – the first condition for sustainable tourism</vt:lpstr>
      <vt:lpstr>Hypotheses</vt:lpstr>
      <vt:lpstr>Introduction</vt:lpstr>
      <vt:lpstr>Prezentace aplikace PowerPoint</vt:lpstr>
      <vt:lpstr>Digital Elevation Model of the Novohradské hory Mts.</vt:lpstr>
      <vt:lpstr>Map of Soil Types in the Novohradské hory Mts.</vt:lpstr>
      <vt:lpstr>Problems - natural habitats versus countryside change </vt:lpstr>
      <vt:lpstr>The state of tourism in the Novohradské hory Mts.</vt:lpstr>
      <vt:lpstr>Prezentace aplikace PowerPoint</vt:lpstr>
      <vt:lpstr>Methods</vt:lpstr>
      <vt:lpstr>Detailed Habitat Layer </vt:lpstr>
      <vt:lpstr>Model GLOBIO 3 - Global Biodiversity model</vt:lpstr>
      <vt:lpstr>MSA Category for the Novohradské hory Mts.</vt:lpstr>
      <vt:lpstr>Hotspots versus GLOBIO model results</vt:lpstr>
      <vt:lpstr>Land use change analysis </vt:lpstr>
      <vt:lpstr>Prezentace aplikace PowerPoint</vt:lpstr>
      <vt:lpstr>Habitat Valuation Method (HVM)</vt:lpstr>
      <vt:lpstr> Expert evaluation of habitat types</vt:lpstr>
      <vt:lpstr>Habitat Quality in the Novohradské hory Mts.</vt:lpstr>
      <vt:lpstr>Prezentace aplikace PowerPoint</vt:lpstr>
      <vt:lpstr>Results</vt:lpstr>
      <vt:lpstr>Specific solutions – regulations and recommendations </vt:lpstr>
      <vt:lpstr>Sites for Sustainable Tourism Development in Novohradské hory Mts. </vt:lpstr>
      <vt:lpstr>Conclusions - Links between tourism and biodiversity</vt:lpstr>
      <vt:lpstr>Links between restrictions, benefits and compensations in any protected areas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the vulnerability of natural habitats to climate change be assessed with regard to sustainable tourism use? The example from the Beskydy Protected Landscape Area, Czech Republic</dc:title>
  <dc:creator>Jan Purkyt</dc:creator>
  <cp:lastModifiedBy>Pavel Cudlín</cp:lastModifiedBy>
  <cp:revision>268</cp:revision>
  <dcterms:created xsi:type="dcterms:W3CDTF">2023-06-29T10:30:14Z</dcterms:created>
  <dcterms:modified xsi:type="dcterms:W3CDTF">2026-05-14T21:39:25Z</dcterms:modified>
</cp:coreProperties>
</file>