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4" r:id="rId3"/>
    <p:sldId id="409" r:id="rId4"/>
    <p:sldId id="407" r:id="rId5"/>
    <p:sldId id="410" r:id="rId6"/>
    <p:sldId id="411" r:id="rId7"/>
    <p:sldId id="413" r:id="rId8"/>
    <p:sldId id="412" r:id="rId9"/>
    <p:sldId id="414" r:id="rId10"/>
    <p:sldId id="415" r:id="rId11"/>
    <p:sldId id="417" r:id="rId12"/>
    <p:sldId id="416" r:id="rId13"/>
    <p:sldId id="420" r:id="rId14"/>
    <p:sldId id="421" r:id="rId15"/>
    <p:sldId id="419" r:id="rId16"/>
    <p:sldId id="423" r:id="rId17"/>
    <p:sldId id="424" r:id="rId18"/>
    <p:sldId id="418" r:id="rId19"/>
    <p:sldId id="422" r:id="rId20"/>
    <p:sldId id="425" r:id="rId21"/>
    <p:sldId id="408" r:id="rId2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VEL LIPINA, Ing." initials="PLI" lastIdx="1" clrIdx="0">
    <p:extLst>
      <p:ext uri="{19B8F6BF-5375-455C-9EA6-DF929625EA0E}">
        <p15:presenceInfo xmlns:p15="http://schemas.microsoft.com/office/powerpoint/2012/main" userId="PAVEL LIPINA, 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3E88"/>
    <a:srgbClr val="E733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showGuides="1">
      <p:cViewPr varScale="1">
        <p:scale>
          <a:sx n="115" d="100"/>
          <a:sy n="115" d="100"/>
        </p:scale>
        <p:origin x="1476" y="10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a_provoz\Publika&#269;n&#237;%20&#269;innost%20-%20&#269;l&#225;nky,%20p&#345;&#237;sp&#283;vky\2026\ROAP%20K&#345;tiny%20v%20kv&#283;tnu\SRA_Beskyd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a_provoz\Publika&#269;n&#237;%20&#269;innost%20-%20&#269;l&#225;nky,%20p&#345;&#237;sp&#283;vky\2026\ROAP%20K&#345;tiny%20v%20kv&#283;tnu\SNO_Beskyd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a_provoz\Publika&#269;n&#237;%20&#269;innost%20-%20&#269;l&#225;nky,%20p&#345;&#237;sp&#283;vky\2026\ROAP%20K&#345;tiny%20v%20kv&#283;tnu\SNO_Beskyd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a_provoz\Publika&#269;n&#237;%20&#269;innost%20-%20&#269;l&#225;nky,%20p&#345;&#237;sp&#283;vky\2026\ROAP%20K&#345;tiny%20v%20kv&#283;tnu\B&#237;l&#225;_nov&#253;%20sn&#237;h.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OS-S-VFS1.chmu.cz\DATA_OMK\2026\0_discoverer\B&#237;l&#225;_O1BILA01_SCE_max.xls"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[SRA_Beskydy.xlsx]List1!$C$2</c:f>
              <c:strCache>
                <c:ptCount val="1"/>
                <c:pt idx="0">
                  <c:v>Annual precipitation [mm]</c:v>
                </c:pt>
              </c:strCache>
            </c:strRef>
          </c:tx>
          <c:spPr>
            <a:ln w="28575" cap="rnd">
              <a:solidFill>
                <a:srgbClr val="14387F"/>
              </a:solidFill>
              <a:round/>
            </a:ln>
            <a:effectLst/>
          </c:spPr>
          <c:marker>
            <c:symbol val="none"/>
          </c:marker>
          <c:trendline>
            <c:spPr>
              <a:ln w="19050" cap="rnd">
                <a:solidFill>
                  <a:schemeClr val="accent1"/>
                </a:solidFill>
                <a:prstDash val="sysDot"/>
              </a:ln>
              <a:effectLst/>
            </c:spPr>
            <c:trendlineType val="linear"/>
            <c:dispRSqr val="0"/>
            <c:dispEq val="0"/>
          </c:trendline>
          <c:cat>
            <c:numRef>
              <c:f>[SRA_Beskydy.xlsx]List1!$B$3:$B$152</c:f>
              <c:numCache>
                <c:formatCode>General</c:formatCode>
                <c:ptCount val="150"/>
                <c:pt idx="0">
                  <c:v>1876</c:v>
                </c:pt>
                <c:pt idx="1">
                  <c:v>1877</c:v>
                </c:pt>
                <c:pt idx="2">
                  <c:v>1878</c:v>
                </c:pt>
                <c:pt idx="3">
                  <c:v>1879</c:v>
                </c:pt>
                <c:pt idx="4">
                  <c:v>1880</c:v>
                </c:pt>
                <c:pt idx="5">
                  <c:v>1881</c:v>
                </c:pt>
                <c:pt idx="6">
                  <c:v>1882</c:v>
                </c:pt>
                <c:pt idx="7">
                  <c:v>1883</c:v>
                </c:pt>
                <c:pt idx="8">
                  <c:v>1884</c:v>
                </c:pt>
                <c:pt idx="9">
                  <c:v>1885</c:v>
                </c:pt>
                <c:pt idx="10">
                  <c:v>1886</c:v>
                </c:pt>
                <c:pt idx="11">
                  <c:v>1887</c:v>
                </c:pt>
                <c:pt idx="12">
                  <c:v>1888</c:v>
                </c:pt>
                <c:pt idx="13">
                  <c:v>1889</c:v>
                </c:pt>
                <c:pt idx="14">
                  <c:v>1890</c:v>
                </c:pt>
                <c:pt idx="15">
                  <c:v>1891</c:v>
                </c:pt>
                <c:pt idx="16">
                  <c:v>1892</c:v>
                </c:pt>
                <c:pt idx="17">
                  <c:v>1893</c:v>
                </c:pt>
                <c:pt idx="18">
                  <c:v>1894</c:v>
                </c:pt>
                <c:pt idx="19">
                  <c:v>1895</c:v>
                </c:pt>
                <c:pt idx="20">
                  <c:v>1896</c:v>
                </c:pt>
                <c:pt idx="21">
                  <c:v>1897</c:v>
                </c:pt>
                <c:pt idx="22">
                  <c:v>1898</c:v>
                </c:pt>
                <c:pt idx="23">
                  <c:v>1899</c:v>
                </c:pt>
                <c:pt idx="24">
                  <c:v>1900</c:v>
                </c:pt>
                <c:pt idx="25">
                  <c:v>1901</c:v>
                </c:pt>
                <c:pt idx="26">
                  <c:v>1902</c:v>
                </c:pt>
                <c:pt idx="27">
                  <c:v>1903</c:v>
                </c:pt>
                <c:pt idx="28">
                  <c:v>1904</c:v>
                </c:pt>
                <c:pt idx="29">
                  <c:v>1905</c:v>
                </c:pt>
                <c:pt idx="30">
                  <c:v>1906</c:v>
                </c:pt>
                <c:pt idx="31">
                  <c:v>1907</c:v>
                </c:pt>
                <c:pt idx="32">
                  <c:v>1908</c:v>
                </c:pt>
                <c:pt idx="33">
                  <c:v>1909</c:v>
                </c:pt>
                <c:pt idx="34">
                  <c:v>1910</c:v>
                </c:pt>
                <c:pt idx="35">
                  <c:v>1911</c:v>
                </c:pt>
                <c:pt idx="36">
                  <c:v>1912</c:v>
                </c:pt>
                <c:pt idx="37">
                  <c:v>1913</c:v>
                </c:pt>
                <c:pt idx="38">
                  <c:v>1914</c:v>
                </c:pt>
                <c:pt idx="39">
                  <c:v>1915</c:v>
                </c:pt>
                <c:pt idx="40">
                  <c:v>1916</c:v>
                </c:pt>
                <c:pt idx="41">
                  <c:v>1917</c:v>
                </c:pt>
                <c:pt idx="42">
                  <c:v>1918</c:v>
                </c:pt>
                <c:pt idx="43">
                  <c:v>1919</c:v>
                </c:pt>
                <c:pt idx="44">
                  <c:v>1920</c:v>
                </c:pt>
                <c:pt idx="45">
                  <c:v>1921</c:v>
                </c:pt>
                <c:pt idx="46">
                  <c:v>1922</c:v>
                </c:pt>
                <c:pt idx="47">
                  <c:v>1923</c:v>
                </c:pt>
                <c:pt idx="48">
                  <c:v>1924</c:v>
                </c:pt>
                <c:pt idx="49">
                  <c:v>1925</c:v>
                </c:pt>
                <c:pt idx="50">
                  <c:v>1926</c:v>
                </c:pt>
                <c:pt idx="51">
                  <c:v>1927</c:v>
                </c:pt>
                <c:pt idx="52">
                  <c:v>1928</c:v>
                </c:pt>
                <c:pt idx="53">
                  <c:v>1929</c:v>
                </c:pt>
                <c:pt idx="54">
                  <c:v>1930</c:v>
                </c:pt>
                <c:pt idx="55">
                  <c:v>1931</c:v>
                </c:pt>
                <c:pt idx="56">
                  <c:v>1932</c:v>
                </c:pt>
                <c:pt idx="57">
                  <c:v>1933</c:v>
                </c:pt>
                <c:pt idx="58">
                  <c:v>1934</c:v>
                </c:pt>
                <c:pt idx="59">
                  <c:v>1935</c:v>
                </c:pt>
                <c:pt idx="60">
                  <c:v>1936</c:v>
                </c:pt>
                <c:pt idx="61">
                  <c:v>1937</c:v>
                </c:pt>
                <c:pt idx="62">
                  <c:v>1938</c:v>
                </c:pt>
                <c:pt idx="63">
                  <c:v>1939</c:v>
                </c:pt>
                <c:pt idx="64">
                  <c:v>1940</c:v>
                </c:pt>
                <c:pt idx="65">
                  <c:v>1941</c:v>
                </c:pt>
                <c:pt idx="66">
                  <c:v>1942</c:v>
                </c:pt>
                <c:pt idx="67">
                  <c:v>1943</c:v>
                </c:pt>
                <c:pt idx="68">
                  <c:v>1944</c:v>
                </c:pt>
                <c:pt idx="69">
                  <c:v>1945</c:v>
                </c:pt>
                <c:pt idx="70">
                  <c:v>1946</c:v>
                </c:pt>
                <c:pt idx="71">
                  <c:v>1947</c:v>
                </c:pt>
                <c:pt idx="72">
                  <c:v>1948</c:v>
                </c:pt>
                <c:pt idx="73">
                  <c:v>1949</c:v>
                </c:pt>
                <c:pt idx="74">
                  <c:v>1950</c:v>
                </c:pt>
                <c:pt idx="75">
                  <c:v>1951</c:v>
                </c:pt>
                <c:pt idx="76">
                  <c:v>1952</c:v>
                </c:pt>
                <c:pt idx="77">
                  <c:v>1953</c:v>
                </c:pt>
                <c:pt idx="78">
                  <c:v>1954</c:v>
                </c:pt>
                <c:pt idx="79">
                  <c:v>1955</c:v>
                </c:pt>
                <c:pt idx="80">
                  <c:v>1956</c:v>
                </c:pt>
                <c:pt idx="81">
                  <c:v>1957</c:v>
                </c:pt>
                <c:pt idx="82">
                  <c:v>1958</c:v>
                </c:pt>
                <c:pt idx="83">
                  <c:v>1959</c:v>
                </c:pt>
                <c:pt idx="84">
                  <c:v>1960</c:v>
                </c:pt>
                <c:pt idx="85">
                  <c:v>1961</c:v>
                </c:pt>
                <c:pt idx="86">
                  <c:v>1962</c:v>
                </c:pt>
                <c:pt idx="87">
                  <c:v>1963</c:v>
                </c:pt>
                <c:pt idx="88">
                  <c:v>1964</c:v>
                </c:pt>
                <c:pt idx="89">
                  <c:v>1965</c:v>
                </c:pt>
                <c:pt idx="90">
                  <c:v>1966</c:v>
                </c:pt>
                <c:pt idx="91">
                  <c:v>1967</c:v>
                </c:pt>
                <c:pt idx="92">
                  <c:v>1968</c:v>
                </c:pt>
                <c:pt idx="93">
                  <c:v>1969</c:v>
                </c:pt>
                <c:pt idx="94">
                  <c:v>1970</c:v>
                </c:pt>
                <c:pt idx="95">
                  <c:v>1971</c:v>
                </c:pt>
                <c:pt idx="96">
                  <c:v>1972</c:v>
                </c:pt>
                <c:pt idx="97">
                  <c:v>1973</c:v>
                </c:pt>
                <c:pt idx="98">
                  <c:v>1974</c:v>
                </c:pt>
                <c:pt idx="99">
                  <c:v>1975</c:v>
                </c:pt>
                <c:pt idx="100">
                  <c:v>1976</c:v>
                </c:pt>
                <c:pt idx="101">
                  <c:v>1977</c:v>
                </c:pt>
                <c:pt idx="102">
                  <c:v>1978</c:v>
                </c:pt>
                <c:pt idx="103">
                  <c:v>1979</c:v>
                </c:pt>
                <c:pt idx="104">
                  <c:v>1980</c:v>
                </c:pt>
                <c:pt idx="105">
                  <c:v>1981</c:v>
                </c:pt>
                <c:pt idx="106">
                  <c:v>1982</c:v>
                </c:pt>
                <c:pt idx="107">
                  <c:v>1983</c:v>
                </c:pt>
                <c:pt idx="108">
                  <c:v>1984</c:v>
                </c:pt>
                <c:pt idx="109">
                  <c:v>1985</c:v>
                </c:pt>
                <c:pt idx="110">
                  <c:v>1986</c:v>
                </c:pt>
                <c:pt idx="111">
                  <c:v>1987</c:v>
                </c:pt>
                <c:pt idx="112">
                  <c:v>1988</c:v>
                </c:pt>
                <c:pt idx="113">
                  <c:v>1989</c:v>
                </c:pt>
                <c:pt idx="114">
                  <c:v>1990</c:v>
                </c:pt>
                <c:pt idx="115">
                  <c:v>1991</c:v>
                </c:pt>
                <c:pt idx="116">
                  <c:v>1992</c:v>
                </c:pt>
                <c:pt idx="117">
                  <c:v>1993</c:v>
                </c:pt>
                <c:pt idx="118">
                  <c:v>1994</c:v>
                </c:pt>
                <c:pt idx="119">
                  <c:v>1995</c:v>
                </c:pt>
                <c:pt idx="120">
                  <c:v>1996</c:v>
                </c:pt>
                <c:pt idx="121">
                  <c:v>1997</c:v>
                </c:pt>
                <c:pt idx="122">
                  <c:v>1998</c:v>
                </c:pt>
                <c:pt idx="123">
                  <c:v>1999</c:v>
                </c:pt>
                <c:pt idx="124">
                  <c:v>2000</c:v>
                </c:pt>
                <c:pt idx="125">
                  <c:v>2001</c:v>
                </c:pt>
                <c:pt idx="126">
                  <c:v>2002</c:v>
                </c:pt>
                <c:pt idx="127">
                  <c:v>2003</c:v>
                </c:pt>
                <c:pt idx="128">
                  <c:v>2004</c:v>
                </c:pt>
                <c:pt idx="129">
                  <c:v>2005</c:v>
                </c:pt>
                <c:pt idx="130">
                  <c:v>2006</c:v>
                </c:pt>
                <c:pt idx="131">
                  <c:v>2007</c:v>
                </c:pt>
                <c:pt idx="132">
                  <c:v>2008</c:v>
                </c:pt>
                <c:pt idx="133">
                  <c:v>2009</c:v>
                </c:pt>
                <c:pt idx="134">
                  <c:v>2010</c:v>
                </c:pt>
                <c:pt idx="135">
                  <c:v>2011</c:v>
                </c:pt>
                <c:pt idx="136">
                  <c:v>2012</c:v>
                </c:pt>
                <c:pt idx="137">
                  <c:v>2013</c:v>
                </c:pt>
                <c:pt idx="138">
                  <c:v>2014</c:v>
                </c:pt>
                <c:pt idx="139">
                  <c:v>2015</c:v>
                </c:pt>
                <c:pt idx="140">
                  <c:v>2016</c:v>
                </c:pt>
                <c:pt idx="141">
                  <c:v>2017</c:v>
                </c:pt>
                <c:pt idx="142">
                  <c:v>2018</c:v>
                </c:pt>
                <c:pt idx="143">
                  <c:v>2019</c:v>
                </c:pt>
                <c:pt idx="144">
                  <c:v>2020</c:v>
                </c:pt>
                <c:pt idx="145">
                  <c:v>2021</c:v>
                </c:pt>
                <c:pt idx="146">
                  <c:v>2022</c:v>
                </c:pt>
                <c:pt idx="147">
                  <c:v>2023</c:v>
                </c:pt>
                <c:pt idx="148">
                  <c:v>2024</c:v>
                </c:pt>
                <c:pt idx="149">
                  <c:v>2025</c:v>
                </c:pt>
              </c:numCache>
            </c:numRef>
          </c:cat>
          <c:val>
            <c:numRef>
              <c:f>[SRA_Beskydy.xlsx]List1!$C$3:$C$152</c:f>
              <c:numCache>
                <c:formatCode>0.0</c:formatCode>
                <c:ptCount val="150"/>
                <c:pt idx="0">
                  <c:v>786.1</c:v>
                </c:pt>
                <c:pt idx="1">
                  <c:v>927</c:v>
                </c:pt>
                <c:pt idx="2">
                  <c:v>975.4</c:v>
                </c:pt>
                <c:pt idx="3">
                  <c:v>1114.0999999999999</c:v>
                </c:pt>
                <c:pt idx="4">
                  <c:v>1170.7</c:v>
                </c:pt>
                <c:pt idx="5">
                  <c:v>909.4</c:v>
                </c:pt>
                <c:pt idx="6">
                  <c:v>1131.5</c:v>
                </c:pt>
                <c:pt idx="7">
                  <c:v>1160.5</c:v>
                </c:pt>
                <c:pt idx="8">
                  <c:v>885.9</c:v>
                </c:pt>
                <c:pt idx="9">
                  <c:v>1141.7</c:v>
                </c:pt>
                <c:pt idx="10">
                  <c:v>757</c:v>
                </c:pt>
                <c:pt idx="11">
                  <c:v>954</c:v>
                </c:pt>
                <c:pt idx="12">
                  <c:v>1108.3</c:v>
                </c:pt>
                <c:pt idx="13">
                  <c:v>1079.0999999999999</c:v>
                </c:pt>
                <c:pt idx="14">
                  <c:v>842.6</c:v>
                </c:pt>
                <c:pt idx="15">
                  <c:v>876.4</c:v>
                </c:pt>
                <c:pt idx="16">
                  <c:v>912.6</c:v>
                </c:pt>
                <c:pt idx="17">
                  <c:v>986.1</c:v>
                </c:pt>
                <c:pt idx="18">
                  <c:v>1077.9000000000001</c:v>
                </c:pt>
                <c:pt idx="19">
                  <c:v>1001</c:v>
                </c:pt>
                <c:pt idx="20">
                  <c:v>1023.6</c:v>
                </c:pt>
                <c:pt idx="21">
                  <c:v>1031.0999999999999</c:v>
                </c:pt>
                <c:pt idx="22">
                  <c:v>898.8</c:v>
                </c:pt>
                <c:pt idx="23">
                  <c:v>1069.3</c:v>
                </c:pt>
                <c:pt idx="24">
                  <c:v>1071.2</c:v>
                </c:pt>
                <c:pt idx="25">
                  <c:v>930.3</c:v>
                </c:pt>
                <c:pt idx="26">
                  <c:v>1176.7</c:v>
                </c:pt>
                <c:pt idx="27">
                  <c:v>1445.9</c:v>
                </c:pt>
                <c:pt idx="28">
                  <c:v>944.6</c:v>
                </c:pt>
                <c:pt idx="29">
                  <c:v>1112.7</c:v>
                </c:pt>
                <c:pt idx="30">
                  <c:v>1180.2</c:v>
                </c:pt>
                <c:pt idx="31">
                  <c:v>1141.8</c:v>
                </c:pt>
                <c:pt idx="32">
                  <c:v>987.2</c:v>
                </c:pt>
                <c:pt idx="33">
                  <c:v>1195.3</c:v>
                </c:pt>
                <c:pt idx="34">
                  <c:v>1336.6</c:v>
                </c:pt>
                <c:pt idx="35">
                  <c:v>994.3</c:v>
                </c:pt>
                <c:pt idx="36">
                  <c:v>1361.8</c:v>
                </c:pt>
                <c:pt idx="37">
                  <c:v>1370.9</c:v>
                </c:pt>
                <c:pt idx="38">
                  <c:v>931.6</c:v>
                </c:pt>
                <c:pt idx="39">
                  <c:v>1270.4000000000001</c:v>
                </c:pt>
                <c:pt idx="40">
                  <c:v>1159.7</c:v>
                </c:pt>
                <c:pt idx="41">
                  <c:v>793</c:v>
                </c:pt>
                <c:pt idx="42">
                  <c:v>1067.5999999999999</c:v>
                </c:pt>
                <c:pt idx="43">
                  <c:v>1160.0999999999999</c:v>
                </c:pt>
                <c:pt idx="44">
                  <c:v>979.9</c:v>
                </c:pt>
                <c:pt idx="45">
                  <c:v>795.4</c:v>
                </c:pt>
                <c:pt idx="46">
                  <c:v>1143</c:v>
                </c:pt>
                <c:pt idx="47">
                  <c:v>1028.8</c:v>
                </c:pt>
                <c:pt idx="48">
                  <c:v>880.8</c:v>
                </c:pt>
                <c:pt idx="49">
                  <c:v>1060.7</c:v>
                </c:pt>
                <c:pt idx="50">
                  <c:v>1250.8</c:v>
                </c:pt>
                <c:pt idx="51">
                  <c:v>1011.3</c:v>
                </c:pt>
                <c:pt idx="52">
                  <c:v>905.5</c:v>
                </c:pt>
                <c:pt idx="53">
                  <c:v>855</c:v>
                </c:pt>
                <c:pt idx="54">
                  <c:v>1107.9000000000001</c:v>
                </c:pt>
                <c:pt idx="55">
                  <c:v>1129.5999999999999</c:v>
                </c:pt>
                <c:pt idx="56">
                  <c:v>744.7</c:v>
                </c:pt>
                <c:pt idx="57">
                  <c:v>874.2</c:v>
                </c:pt>
                <c:pt idx="58">
                  <c:v>894.7</c:v>
                </c:pt>
                <c:pt idx="59">
                  <c:v>1085.0999999999999</c:v>
                </c:pt>
                <c:pt idx="60">
                  <c:v>986.2</c:v>
                </c:pt>
                <c:pt idx="61">
                  <c:v>1222.9000000000001</c:v>
                </c:pt>
                <c:pt idx="62">
                  <c:v>1022.3</c:v>
                </c:pt>
                <c:pt idx="63">
                  <c:v>1216.0999999999999</c:v>
                </c:pt>
                <c:pt idx="64">
                  <c:v>1167.0999999999999</c:v>
                </c:pt>
                <c:pt idx="65">
                  <c:v>1239.5999999999999</c:v>
                </c:pt>
                <c:pt idx="66">
                  <c:v>746.5</c:v>
                </c:pt>
                <c:pt idx="67">
                  <c:v>889.4</c:v>
                </c:pt>
                <c:pt idx="68">
                  <c:v>1116.0999999999999</c:v>
                </c:pt>
                <c:pt idx="69">
                  <c:v>1056.4000000000001</c:v>
                </c:pt>
                <c:pt idx="70">
                  <c:v>899.6</c:v>
                </c:pt>
                <c:pt idx="71">
                  <c:v>871.7</c:v>
                </c:pt>
                <c:pt idx="72">
                  <c:v>958.2</c:v>
                </c:pt>
                <c:pt idx="73">
                  <c:v>1192.5999999999999</c:v>
                </c:pt>
                <c:pt idx="74">
                  <c:v>840.8</c:v>
                </c:pt>
                <c:pt idx="75">
                  <c:v>898.4</c:v>
                </c:pt>
                <c:pt idx="76">
                  <c:v>1136.0999999999999</c:v>
                </c:pt>
                <c:pt idx="77">
                  <c:v>851.8</c:v>
                </c:pt>
                <c:pt idx="78">
                  <c:v>840.4</c:v>
                </c:pt>
                <c:pt idx="79">
                  <c:v>1021.9</c:v>
                </c:pt>
                <c:pt idx="80">
                  <c:v>896</c:v>
                </c:pt>
                <c:pt idx="81">
                  <c:v>814.1</c:v>
                </c:pt>
                <c:pt idx="82">
                  <c:v>1100.3</c:v>
                </c:pt>
                <c:pt idx="83">
                  <c:v>807.7</c:v>
                </c:pt>
                <c:pt idx="84">
                  <c:v>1074.2</c:v>
                </c:pt>
                <c:pt idx="85">
                  <c:v>956.1</c:v>
                </c:pt>
                <c:pt idx="86">
                  <c:v>1025.5</c:v>
                </c:pt>
                <c:pt idx="87">
                  <c:v>823.1</c:v>
                </c:pt>
                <c:pt idx="88">
                  <c:v>786.8</c:v>
                </c:pt>
                <c:pt idx="89">
                  <c:v>1097.0999999999999</c:v>
                </c:pt>
                <c:pt idx="90">
                  <c:v>1267.8</c:v>
                </c:pt>
                <c:pt idx="91">
                  <c:v>894.2</c:v>
                </c:pt>
                <c:pt idx="92">
                  <c:v>1007.2</c:v>
                </c:pt>
                <c:pt idx="93">
                  <c:v>779.2</c:v>
                </c:pt>
                <c:pt idx="94">
                  <c:v>1081.8</c:v>
                </c:pt>
                <c:pt idx="95">
                  <c:v>903.3</c:v>
                </c:pt>
                <c:pt idx="96">
                  <c:v>1064.2</c:v>
                </c:pt>
                <c:pt idx="97">
                  <c:v>778.5</c:v>
                </c:pt>
                <c:pt idx="98">
                  <c:v>1139.5</c:v>
                </c:pt>
                <c:pt idx="99">
                  <c:v>976.8</c:v>
                </c:pt>
                <c:pt idx="100">
                  <c:v>916.6</c:v>
                </c:pt>
                <c:pt idx="101">
                  <c:v>1215.5</c:v>
                </c:pt>
                <c:pt idx="102">
                  <c:v>899.6</c:v>
                </c:pt>
                <c:pt idx="103">
                  <c:v>954.1</c:v>
                </c:pt>
                <c:pt idx="104">
                  <c:v>977.5</c:v>
                </c:pt>
                <c:pt idx="105">
                  <c:v>1173.4000000000001</c:v>
                </c:pt>
                <c:pt idx="106">
                  <c:v>880.1</c:v>
                </c:pt>
                <c:pt idx="107">
                  <c:v>838.2</c:v>
                </c:pt>
                <c:pt idx="108">
                  <c:v>858.5</c:v>
                </c:pt>
                <c:pt idx="109">
                  <c:v>1077.3</c:v>
                </c:pt>
                <c:pt idx="110">
                  <c:v>892.4</c:v>
                </c:pt>
                <c:pt idx="111">
                  <c:v>1042.5999999999999</c:v>
                </c:pt>
                <c:pt idx="112">
                  <c:v>948.5</c:v>
                </c:pt>
                <c:pt idx="113">
                  <c:v>883.2</c:v>
                </c:pt>
                <c:pt idx="114">
                  <c:v>895.5</c:v>
                </c:pt>
                <c:pt idx="115">
                  <c:v>931.9</c:v>
                </c:pt>
                <c:pt idx="116">
                  <c:v>845.3</c:v>
                </c:pt>
                <c:pt idx="117">
                  <c:v>843.8</c:v>
                </c:pt>
                <c:pt idx="118">
                  <c:v>1020.4</c:v>
                </c:pt>
                <c:pt idx="119">
                  <c:v>1049.5999999999999</c:v>
                </c:pt>
                <c:pt idx="120">
                  <c:v>1117.4000000000001</c:v>
                </c:pt>
                <c:pt idx="121">
                  <c:v>1349.8</c:v>
                </c:pt>
                <c:pt idx="122">
                  <c:v>1100.5</c:v>
                </c:pt>
                <c:pt idx="123">
                  <c:v>1011.8</c:v>
                </c:pt>
                <c:pt idx="124">
                  <c:v>1080.9000000000001</c:v>
                </c:pt>
                <c:pt idx="125">
                  <c:v>1280.3</c:v>
                </c:pt>
                <c:pt idx="126">
                  <c:v>1044</c:v>
                </c:pt>
                <c:pt idx="127">
                  <c:v>779.6</c:v>
                </c:pt>
                <c:pt idx="128">
                  <c:v>915.6</c:v>
                </c:pt>
                <c:pt idx="129">
                  <c:v>1132.7</c:v>
                </c:pt>
                <c:pt idx="130">
                  <c:v>1043.2</c:v>
                </c:pt>
                <c:pt idx="131">
                  <c:v>747.1</c:v>
                </c:pt>
                <c:pt idx="132">
                  <c:v>620.5</c:v>
                </c:pt>
                <c:pt idx="133">
                  <c:v>1032</c:v>
                </c:pt>
                <c:pt idx="134">
                  <c:v>1360.2</c:v>
                </c:pt>
                <c:pt idx="135">
                  <c:v>833.2</c:v>
                </c:pt>
                <c:pt idx="136">
                  <c:v>954.6</c:v>
                </c:pt>
                <c:pt idx="137">
                  <c:v>922.9</c:v>
                </c:pt>
                <c:pt idx="138">
                  <c:v>1024.9000000000001</c:v>
                </c:pt>
                <c:pt idx="139">
                  <c:v>748</c:v>
                </c:pt>
                <c:pt idx="140">
                  <c:v>1014.7</c:v>
                </c:pt>
                <c:pt idx="141">
                  <c:v>1012.6</c:v>
                </c:pt>
                <c:pt idx="142">
                  <c:v>785.1</c:v>
                </c:pt>
                <c:pt idx="143">
                  <c:v>1036.5</c:v>
                </c:pt>
                <c:pt idx="144">
                  <c:v>1248</c:v>
                </c:pt>
                <c:pt idx="145">
                  <c:v>952.2</c:v>
                </c:pt>
                <c:pt idx="146">
                  <c:v>829</c:v>
                </c:pt>
                <c:pt idx="147">
                  <c:v>1065.8</c:v>
                </c:pt>
                <c:pt idx="148">
                  <c:v>1030.5999999999999</c:v>
                </c:pt>
                <c:pt idx="149">
                  <c:v>868.3</c:v>
                </c:pt>
              </c:numCache>
            </c:numRef>
          </c:val>
          <c:smooth val="0"/>
          <c:extLst>
            <c:ext xmlns:c16="http://schemas.microsoft.com/office/drawing/2014/chart" uri="{C3380CC4-5D6E-409C-BE32-E72D297353CC}">
              <c16:uniqueId val="{00000000-7320-4325-A038-261310685A9E}"/>
            </c:ext>
          </c:extLst>
        </c:ser>
        <c:ser>
          <c:idx val="1"/>
          <c:order val="1"/>
          <c:tx>
            <c:strRef>
              <c:f>[SRA_Beskydy.xlsx]List1!$D$2</c:f>
              <c:strCache>
                <c:ptCount val="1"/>
                <c:pt idx="0">
                  <c:v>Long-term annual precipitation total, 1991–2020 [mm]</c:v>
                </c:pt>
              </c:strCache>
            </c:strRef>
          </c:tx>
          <c:spPr>
            <a:ln w="28575" cap="rnd">
              <a:solidFill>
                <a:srgbClr val="E73331"/>
              </a:solidFill>
              <a:round/>
            </a:ln>
            <a:effectLst/>
          </c:spPr>
          <c:marker>
            <c:symbol val="none"/>
          </c:marker>
          <c:cat>
            <c:numRef>
              <c:f>[SRA_Beskydy.xlsx]List1!$B$3:$B$152</c:f>
              <c:numCache>
                <c:formatCode>General</c:formatCode>
                <c:ptCount val="150"/>
                <c:pt idx="0">
                  <c:v>1876</c:v>
                </c:pt>
                <c:pt idx="1">
                  <c:v>1877</c:v>
                </c:pt>
                <c:pt idx="2">
                  <c:v>1878</c:v>
                </c:pt>
                <c:pt idx="3">
                  <c:v>1879</c:v>
                </c:pt>
                <c:pt idx="4">
                  <c:v>1880</c:v>
                </c:pt>
                <c:pt idx="5">
                  <c:v>1881</c:v>
                </c:pt>
                <c:pt idx="6">
                  <c:v>1882</c:v>
                </c:pt>
                <c:pt idx="7">
                  <c:v>1883</c:v>
                </c:pt>
                <c:pt idx="8">
                  <c:v>1884</c:v>
                </c:pt>
                <c:pt idx="9">
                  <c:v>1885</c:v>
                </c:pt>
                <c:pt idx="10">
                  <c:v>1886</c:v>
                </c:pt>
                <c:pt idx="11">
                  <c:v>1887</c:v>
                </c:pt>
                <c:pt idx="12">
                  <c:v>1888</c:v>
                </c:pt>
                <c:pt idx="13">
                  <c:v>1889</c:v>
                </c:pt>
                <c:pt idx="14">
                  <c:v>1890</c:v>
                </c:pt>
                <c:pt idx="15">
                  <c:v>1891</c:v>
                </c:pt>
                <c:pt idx="16">
                  <c:v>1892</c:v>
                </c:pt>
                <c:pt idx="17">
                  <c:v>1893</c:v>
                </c:pt>
                <c:pt idx="18">
                  <c:v>1894</c:v>
                </c:pt>
                <c:pt idx="19">
                  <c:v>1895</c:v>
                </c:pt>
                <c:pt idx="20">
                  <c:v>1896</c:v>
                </c:pt>
                <c:pt idx="21">
                  <c:v>1897</c:v>
                </c:pt>
                <c:pt idx="22">
                  <c:v>1898</c:v>
                </c:pt>
                <c:pt idx="23">
                  <c:v>1899</c:v>
                </c:pt>
                <c:pt idx="24">
                  <c:v>1900</c:v>
                </c:pt>
                <c:pt idx="25">
                  <c:v>1901</c:v>
                </c:pt>
                <c:pt idx="26">
                  <c:v>1902</c:v>
                </c:pt>
                <c:pt idx="27">
                  <c:v>1903</c:v>
                </c:pt>
                <c:pt idx="28">
                  <c:v>1904</c:v>
                </c:pt>
                <c:pt idx="29">
                  <c:v>1905</c:v>
                </c:pt>
                <c:pt idx="30">
                  <c:v>1906</c:v>
                </c:pt>
                <c:pt idx="31">
                  <c:v>1907</c:v>
                </c:pt>
                <c:pt idx="32">
                  <c:v>1908</c:v>
                </c:pt>
                <c:pt idx="33">
                  <c:v>1909</c:v>
                </c:pt>
                <c:pt idx="34">
                  <c:v>1910</c:v>
                </c:pt>
                <c:pt idx="35">
                  <c:v>1911</c:v>
                </c:pt>
                <c:pt idx="36">
                  <c:v>1912</c:v>
                </c:pt>
                <c:pt idx="37">
                  <c:v>1913</c:v>
                </c:pt>
                <c:pt idx="38">
                  <c:v>1914</c:v>
                </c:pt>
                <c:pt idx="39">
                  <c:v>1915</c:v>
                </c:pt>
                <c:pt idx="40">
                  <c:v>1916</c:v>
                </c:pt>
                <c:pt idx="41">
                  <c:v>1917</c:v>
                </c:pt>
                <c:pt idx="42">
                  <c:v>1918</c:v>
                </c:pt>
                <c:pt idx="43">
                  <c:v>1919</c:v>
                </c:pt>
                <c:pt idx="44">
                  <c:v>1920</c:v>
                </c:pt>
                <c:pt idx="45">
                  <c:v>1921</c:v>
                </c:pt>
                <c:pt idx="46">
                  <c:v>1922</c:v>
                </c:pt>
                <c:pt idx="47">
                  <c:v>1923</c:v>
                </c:pt>
                <c:pt idx="48">
                  <c:v>1924</c:v>
                </c:pt>
                <c:pt idx="49">
                  <c:v>1925</c:v>
                </c:pt>
                <c:pt idx="50">
                  <c:v>1926</c:v>
                </c:pt>
                <c:pt idx="51">
                  <c:v>1927</c:v>
                </c:pt>
                <c:pt idx="52">
                  <c:v>1928</c:v>
                </c:pt>
                <c:pt idx="53">
                  <c:v>1929</c:v>
                </c:pt>
                <c:pt idx="54">
                  <c:v>1930</c:v>
                </c:pt>
                <c:pt idx="55">
                  <c:v>1931</c:v>
                </c:pt>
                <c:pt idx="56">
                  <c:v>1932</c:v>
                </c:pt>
                <c:pt idx="57">
                  <c:v>1933</c:v>
                </c:pt>
                <c:pt idx="58">
                  <c:v>1934</c:v>
                </c:pt>
                <c:pt idx="59">
                  <c:v>1935</c:v>
                </c:pt>
                <c:pt idx="60">
                  <c:v>1936</c:v>
                </c:pt>
                <c:pt idx="61">
                  <c:v>1937</c:v>
                </c:pt>
                <c:pt idx="62">
                  <c:v>1938</c:v>
                </c:pt>
                <c:pt idx="63">
                  <c:v>1939</c:v>
                </c:pt>
                <c:pt idx="64">
                  <c:v>1940</c:v>
                </c:pt>
                <c:pt idx="65">
                  <c:v>1941</c:v>
                </c:pt>
                <c:pt idx="66">
                  <c:v>1942</c:v>
                </c:pt>
                <c:pt idx="67">
                  <c:v>1943</c:v>
                </c:pt>
                <c:pt idx="68">
                  <c:v>1944</c:v>
                </c:pt>
                <c:pt idx="69">
                  <c:v>1945</c:v>
                </c:pt>
                <c:pt idx="70">
                  <c:v>1946</c:v>
                </c:pt>
                <c:pt idx="71">
                  <c:v>1947</c:v>
                </c:pt>
                <c:pt idx="72">
                  <c:v>1948</c:v>
                </c:pt>
                <c:pt idx="73">
                  <c:v>1949</c:v>
                </c:pt>
                <c:pt idx="74">
                  <c:v>1950</c:v>
                </c:pt>
                <c:pt idx="75">
                  <c:v>1951</c:v>
                </c:pt>
                <c:pt idx="76">
                  <c:v>1952</c:v>
                </c:pt>
                <c:pt idx="77">
                  <c:v>1953</c:v>
                </c:pt>
                <c:pt idx="78">
                  <c:v>1954</c:v>
                </c:pt>
                <c:pt idx="79">
                  <c:v>1955</c:v>
                </c:pt>
                <c:pt idx="80">
                  <c:v>1956</c:v>
                </c:pt>
                <c:pt idx="81">
                  <c:v>1957</c:v>
                </c:pt>
                <c:pt idx="82">
                  <c:v>1958</c:v>
                </c:pt>
                <c:pt idx="83">
                  <c:v>1959</c:v>
                </c:pt>
                <c:pt idx="84">
                  <c:v>1960</c:v>
                </c:pt>
                <c:pt idx="85">
                  <c:v>1961</c:v>
                </c:pt>
                <c:pt idx="86">
                  <c:v>1962</c:v>
                </c:pt>
                <c:pt idx="87">
                  <c:v>1963</c:v>
                </c:pt>
                <c:pt idx="88">
                  <c:v>1964</c:v>
                </c:pt>
                <c:pt idx="89">
                  <c:v>1965</c:v>
                </c:pt>
                <c:pt idx="90">
                  <c:v>1966</c:v>
                </c:pt>
                <c:pt idx="91">
                  <c:v>1967</c:v>
                </c:pt>
                <c:pt idx="92">
                  <c:v>1968</c:v>
                </c:pt>
                <c:pt idx="93">
                  <c:v>1969</c:v>
                </c:pt>
                <c:pt idx="94">
                  <c:v>1970</c:v>
                </c:pt>
                <c:pt idx="95">
                  <c:v>1971</c:v>
                </c:pt>
                <c:pt idx="96">
                  <c:v>1972</c:v>
                </c:pt>
                <c:pt idx="97">
                  <c:v>1973</c:v>
                </c:pt>
                <c:pt idx="98">
                  <c:v>1974</c:v>
                </c:pt>
                <c:pt idx="99">
                  <c:v>1975</c:v>
                </c:pt>
                <c:pt idx="100">
                  <c:v>1976</c:v>
                </c:pt>
                <c:pt idx="101">
                  <c:v>1977</c:v>
                </c:pt>
                <c:pt idx="102">
                  <c:v>1978</c:v>
                </c:pt>
                <c:pt idx="103">
                  <c:v>1979</c:v>
                </c:pt>
                <c:pt idx="104">
                  <c:v>1980</c:v>
                </c:pt>
                <c:pt idx="105">
                  <c:v>1981</c:v>
                </c:pt>
                <c:pt idx="106">
                  <c:v>1982</c:v>
                </c:pt>
                <c:pt idx="107">
                  <c:v>1983</c:v>
                </c:pt>
                <c:pt idx="108">
                  <c:v>1984</c:v>
                </c:pt>
                <c:pt idx="109">
                  <c:v>1985</c:v>
                </c:pt>
                <c:pt idx="110">
                  <c:v>1986</c:v>
                </c:pt>
                <c:pt idx="111">
                  <c:v>1987</c:v>
                </c:pt>
                <c:pt idx="112">
                  <c:v>1988</c:v>
                </c:pt>
                <c:pt idx="113">
                  <c:v>1989</c:v>
                </c:pt>
                <c:pt idx="114">
                  <c:v>1990</c:v>
                </c:pt>
                <c:pt idx="115">
                  <c:v>1991</c:v>
                </c:pt>
                <c:pt idx="116">
                  <c:v>1992</c:v>
                </c:pt>
                <c:pt idx="117">
                  <c:v>1993</c:v>
                </c:pt>
                <c:pt idx="118">
                  <c:v>1994</c:v>
                </c:pt>
                <c:pt idx="119">
                  <c:v>1995</c:v>
                </c:pt>
                <c:pt idx="120">
                  <c:v>1996</c:v>
                </c:pt>
                <c:pt idx="121">
                  <c:v>1997</c:v>
                </c:pt>
                <c:pt idx="122">
                  <c:v>1998</c:v>
                </c:pt>
                <c:pt idx="123">
                  <c:v>1999</c:v>
                </c:pt>
                <c:pt idx="124">
                  <c:v>2000</c:v>
                </c:pt>
                <c:pt idx="125">
                  <c:v>2001</c:v>
                </c:pt>
                <c:pt idx="126">
                  <c:v>2002</c:v>
                </c:pt>
                <c:pt idx="127">
                  <c:v>2003</c:v>
                </c:pt>
                <c:pt idx="128">
                  <c:v>2004</c:v>
                </c:pt>
                <c:pt idx="129">
                  <c:v>2005</c:v>
                </c:pt>
                <c:pt idx="130">
                  <c:v>2006</c:v>
                </c:pt>
                <c:pt idx="131">
                  <c:v>2007</c:v>
                </c:pt>
                <c:pt idx="132">
                  <c:v>2008</c:v>
                </c:pt>
                <c:pt idx="133">
                  <c:v>2009</c:v>
                </c:pt>
                <c:pt idx="134">
                  <c:v>2010</c:v>
                </c:pt>
                <c:pt idx="135">
                  <c:v>2011</c:v>
                </c:pt>
                <c:pt idx="136">
                  <c:v>2012</c:v>
                </c:pt>
                <c:pt idx="137">
                  <c:v>2013</c:v>
                </c:pt>
                <c:pt idx="138">
                  <c:v>2014</c:v>
                </c:pt>
                <c:pt idx="139">
                  <c:v>2015</c:v>
                </c:pt>
                <c:pt idx="140">
                  <c:v>2016</c:v>
                </c:pt>
                <c:pt idx="141">
                  <c:v>2017</c:v>
                </c:pt>
                <c:pt idx="142">
                  <c:v>2018</c:v>
                </c:pt>
                <c:pt idx="143">
                  <c:v>2019</c:v>
                </c:pt>
                <c:pt idx="144">
                  <c:v>2020</c:v>
                </c:pt>
                <c:pt idx="145">
                  <c:v>2021</c:v>
                </c:pt>
                <c:pt idx="146">
                  <c:v>2022</c:v>
                </c:pt>
                <c:pt idx="147">
                  <c:v>2023</c:v>
                </c:pt>
                <c:pt idx="148">
                  <c:v>2024</c:v>
                </c:pt>
                <c:pt idx="149">
                  <c:v>2025</c:v>
                </c:pt>
              </c:numCache>
            </c:numRef>
          </c:cat>
          <c:val>
            <c:numRef>
              <c:f>[SRA_Beskydy.xlsx]List1!$D$3:$D$152</c:f>
              <c:numCache>
                <c:formatCode>0</c:formatCode>
                <c:ptCount val="150"/>
                <c:pt idx="0">
                  <c:v>996.23666666666657</c:v>
                </c:pt>
                <c:pt idx="1">
                  <c:v>996.23666666666657</c:v>
                </c:pt>
                <c:pt idx="2">
                  <c:v>996.23666666666657</c:v>
                </c:pt>
                <c:pt idx="3">
                  <c:v>996.23666666666657</c:v>
                </c:pt>
                <c:pt idx="4">
                  <c:v>996.23666666666657</c:v>
                </c:pt>
                <c:pt idx="5">
                  <c:v>996.23666666666657</c:v>
                </c:pt>
                <c:pt idx="6">
                  <c:v>996.23666666666657</c:v>
                </c:pt>
                <c:pt idx="7">
                  <c:v>996.23666666666657</c:v>
                </c:pt>
                <c:pt idx="8">
                  <c:v>996.23666666666657</c:v>
                </c:pt>
                <c:pt idx="9">
                  <c:v>996.23666666666657</c:v>
                </c:pt>
                <c:pt idx="10">
                  <c:v>996.23666666666657</c:v>
                </c:pt>
                <c:pt idx="11">
                  <c:v>996.23666666666657</c:v>
                </c:pt>
                <c:pt idx="12">
                  <c:v>996.23666666666657</c:v>
                </c:pt>
                <c:pt idx="13">
                  <c:v>996.23666666666657</c:v>
                </c:pt>
                <c:pt idx="14">
                  <c:v>996.23666666666657</c:v>
                </c:pt>
                <c:pt idx="15">
                  <c:v>996.23666666666657</c:v>
                </c:pt>
                <c:pt idx="16">
                  <c:v>996.23666666666657</c:v>
                </c:pt>
                <c:pt idx="17">
                  <c:v>996.23666666666657</c:v>
                </c:pt>
                <c:pt idx="18">
                  <c:v>996.23666666666657</c:v>
                </c:pt>
                <c:pt idx="19">
                  <c:v>996.23666666666657</c:v>
                </c:pt>
                <c:pt idx="20">
                  <c:v>996.23666666666657</c:v>
                </c:pt>
                <c:pt idx="21">
                  <c:v>996.23666666666657</c:v>
                </c:pt>
                <c:pt idx="22">
                  <c:v>996.23666666666657</c:v>
                </c:pt>
                <c:pt idx="23">
                  <c:v>996.23666666666657</c:v>
                </c:pt>
                <c:pt idx="24">
                  <c:v>996.23666666666657</c:v>
                </c:pt>
                <c:pt idx="25">
                  <c:v>996.23666666666657</c:v>
                </c:pt>
                <c:pt idx="26">
                  <c:v>996.23666666666657</c:v>
                </c:pt>
                <c:pt idx="27">
                  <c:v>996.23666666666657</c:v>
                </c:pt>
                <c:pt idx="28">
                  <c:v>996.23666666666657</c:v>
                </c:pt>
                <c:pt idx="29">
                  <c:v>996.23666666666657</c:v>
                </c:pt>
                <c:pt idx="30">
                  <c:v>996.23666666666657</c:v>
                </c:pt>
                <c:pt idx="31">
                  <c:v>996.23666666666657</c:v>
                </c:pt>
                <c:pt idx="32">
                  <c:v>996.23666666666657</c:v>
                </c:pt>
                <c:pt idx="33">
                  <c:v>996.23666666666657</c:v>
                </c:pt>
                <c:pt idx="34">
                  <c:v>996.23666666666657</c:v>
                </c:pt>
                <c:pt idx="35">
                  <c:v>996.23666666666657</c:v>
                </c:pt>
                <c:pt idx="36">
                  <c:v>996.23666666666657</c:v>
                </c:pt>
                <c:pt idx="37">
                  <c:v>996.23666666666657</c:v>
                </c:pt>
                <c:pt idx="38">
                  <c:v>996.23666666666657</c:v>
                </c:pt>
                <c:pt idx="39">
                  <c:v>996.23666666666657</c:v>
                </c:pt>
                <c:pt idx="40">
                  <c:v>996.23666666666657</c:v>
                </c:pt>
                <c:pt idx="41">
                  <c:v>996.23666666666657</c:v>
                </c:pt>
                <c:pt idx="42">
                  <c:v>996.23666666666657</c:v>
                </c:pt>
                <c:pt idx="43">
                  <c:v>996.23666666666657</c:v>
                </c:pt>
                <c:pt idx="44">
                  <c:v>996.23666666666657</c:v>
                </c:pt>
                <c:pt idx="45">
                  <c:v>996.23666666666657</c:v>
                </c:pt>
                <c:pt idx="46">
                  <c:v>996.23666666666657</c:v>
                </c:pt>
                <c:pt idx="47">
                  <c:v>996.23666666666657</c:v>
                </c:pt>
                <c:pt idx="48">
                  <c:v>996.23666666666657</c:v>
                </c:pt>
                <c:pt idx="49">
                  <c:v>996.23666666666657</c:v>
                </c:pt>
                <c:pt idx="50">
                  <c:v>996.23666666666657</c:v>
                </c:pt>
                <c:pt idx="51">
                  <c:v>996.23666666666657</c:v>
                </c:pt>
                <c:pt idx="52">
                  <c:v>996.23666666666657</c:v>
                </c:pt>
                <c:pt idx="53">
                  <c:v>996.23666666666657</c:v>
                </c:pt>
                <c:pt idx="54">
                  <c:v>996.23666666666657</c:v>
                </c:pt>
                <c:pt idx="55">
                  <c:v>996.23666666666657</c:v>
                </c:pt>
                <c:pt idx="56">
                  <c:v>996.23666666666657</c:v>
                </c:pt>
                <c:pt idx="57">
                  <c:v>996.23666666666657</c:v>
                </c:pt>
                <c:pt idx="58">
                  <c:v>996.23666666666657</c:v>
                </c:pt>
                <c:pt idx="59">
                  <c:v>996.23666666666657</c:v>
                </c:pt>
                <c:pt idx="60">
                  <c:v>996.23666666666657</c:v>
                </c:pt>
                <c:pt idx="61">
                  <c:v>996.23666666666657</c:v>
                </c:pt>
                <c:pt idx="62">
                  <c:v>996.23666666666657</c:v>
                </c:pt>
                <c:pt idx="63">
                  <c:v>996.23666666666657</c:v>
                </c:pt>
                <c:pt idx="64">
                  <c:v>996.23666666666657</c:v>
                </c:pt>
                <c:pt idx="65">
                  <c:v>996.23666666666657</c:v>
                </c:pt>
                <c:pt idx="66">
                  <c:v>996.23666666666657</c:v>
                </c:pt>
                <c:pt idx="67">
                  <c:v>996.23666666666657</c:v>
                </c:pt>
                <c:pt idx="68">
                  <c:v>996.23666666666657</c:v>
                </c:pt>
                <c:pt idx="69">
                  <c:v>996.23666666666657</c:v>
                </c:pt>
                <c:pt idx="70">
                  <c:v>996.23666666666657</c:v>
                </c:pt>
                <c:pt idx="71">
                  <c:v>996.23666666666657</c:v>
                </c:pt>
                <c:pt idx="72">
                  <c:v>996.23666666666657</c:v>
                </c:pt>
                <c:pt idx="73">
                  <c:v>996.23666666666657</c:v>
                </c:pt>
                <c:pt idx="74">
                  <c:v>996.23666666666657</c:v>
                </c:pt>
                <c:pt idx="75">
                  <c:v>996.23666666666657</c:v>
                </c:pt>
                <c:pt idx="76">
                  <c:v>996.23666666666657</c:v>
                </c:pt>
                <c:pt idx="77">
                  <c:v>996.23666666666657</c:v>
                </c:pt>
                <c:pt idx="78">
                  <c:v>996.23666666666657</c:v>
                </c:pt>
                <c:pt idx="79">
                  <c:v>996.23666666666657</c:v>
                </c:pt>
                <c:pt idx="80">
                  <c:v>996.23666666666657</c:v>
                </c:pt>
                <c:pt idx="81">
                  <c:v>996.23666666666657</c:v>
                </c:pt>
                <c:pt idx="82">
                  <c:v>996.23666666666657</c:v>
                </c:pt>
                <c:pt idx="83">
                  <c:v>996.23666666666657</c:v>
                </c:pt>
                <c:pt idx="84">
                  <c:v>996.23666666666657</c:v>
                </c:pt>
                <c:pt idx="85">
                  <c:v>996.23666666666657</c:v>
                </c:pt>
                <c:pt idx="86">
                  <c:v>996.23666666666657</c:v>
                </c:pt>
                <c:pt idx="87">
                  <c:v>996.23666666666657</c:v>
                </c:pt>
                <c:pt idx="88">
                  <c:v>996.23666666666657</c:v>
                </c:pt>
                <c:pt idx="89">
                  <c:v>996.23666666666657</c:v>
                </c:pt>
                <c:pt idx="90">
                  <c:v>996.23666666666657</c:v>
                </c:pt>
                <c:pt idx="91">
                  <c:v>996.23666666666657</c:v>
                </c:pt>
                <c:pt idx="92">
                  <c:v>996.23666666666657</c:v>
                </c:pt>
                <c:pt idx="93">
                  <c:v>996.23666666666657</c:v>
                </c:pt>
                <c:pt idx="94">
                  <c:v>996.23666666666657</c:v>
                </c:pt>
                <c:pt idx="95">
                  <c:v>996.23666666666657</c:v>
                </c:pt>
                <c:pt idx="96">
                  <c:v>996.23666666666657</c:v>
                </c:pt>
                <c:pt idx="97">
                  <c:v>996.23666666666657</c:v>
                </c:pt>
                <c:pt idx="98">
                  <c:v>996.23666666666657</c:v>
                </c:pt>
                <c:pt idx="99">
                  <c:v>996.23666666666657</c:v>
                </c:pt>
                <c:pt idx="100">
                  <c:v>996.23666666666657</c:v>
                </c:pt>
                <c:pt idx="101">
                  <c:v>996.23666666666657</c:v>
                </c:pt>
                <c:pt idx="102">
                  <c:v>996.23666666666657</c:v>
                </c:pt>
                <c:pt idx="103">
                  <c:v>996.23666666666657</c:v>
                </c:pt>
                <c:pt idx="104">
                  <c:v>996.23666666666657</c:v>
                </c:pt>
                <c:pt idx="105">
                  <c:v>996.23666666666657</c:v>
                </c:pt>
                <c:pt idx="106">
                  <c:v>996.23666666666657</c:v>
                </c:pt>
                <c:pt idx="107">
                  <c:v>996.23666666666657</c:v>
                </c:pt>
                <c:pt idx="108">
                  <c:v>996.23666666666657</c:v>
                </c:pt>
                <c:pt idx="109">
                  <c:v>996.23666666666657</c:v>
                </c:pt>
                <c:pt idx="110">
                  <c:v>996.23666666666657</c:v>
                </c:pt>
                <c:pt idx="111">
                  <c:v>996.23666666666657</c:v>
                </c:pt>
                <c:pt idx="112">
                  <c:v>996.23666666666657</c:v>
                </c:pt>
                <c:pt idx="113">
                  <c:v>996.23666666666657</c:v>
                </c:pt>
                <c:pt idx="114">
                  <c:v>996.23666666666657</c:v>
                </c:pt>
                <c:pt idx="115">
                  <c:v>996.23666666666657</c:v>
                </c:pt>
                <c:pt idx="116">
                  <c:v>996.23666666666657</c:v>
                </c:pt>
                <c:pt idx="117">
                  <c:v>996.23666666666657</c:v>
                </c:pt>
                <c:pt idx="118">
                  <c:v>996.23666666666657</c:v>
                </c:pt>
                <c:pt idx="119">
                  <c:v>996.23666666666657</c:v>
                </c:pt>
                <c:pt idx="120">
                  <c:v>996.23666666666657</c:v>
                </c:pt>
                <c:pt idx="121">
                  <c:v>996.23666666666657</c:v>
                </c:pt>
                <c:pt idx="122">
                  <c:v>996.23666666666657</c:v>
                </c:pt>
                <c:pt idx="123">
                  <c:v>996.23666666666657</c:v>
                </c:pt>
                <c:pt idx="124">
                  <c:v>996.23666666666657</c:v>
                </c:pt>
                <c:pt idx="125">
                  <c:v>996.23666666666657</c:v>
                </c:pt>
                <c:pt idx="126">
                  <c:v>996.23666666666657</c:v>
                </c:pt>
                <c:pt idx="127">
                  <c:v>996.23666666666657</c:v>
                </c:pt>
                <c:pt idx="128">
                  <c:v>996.23666666666657</c:v>
                </c:pt>
                <c:pt idx="129">
                  <c:v>996.23666666666657</c:v>
                </c:pt>
                <c:pt idx="130">
                  <c:v>996.23666666666657</c:v>
                </c:pt>
                <c:pt idx="131">
                  <c:v>996.23666666666657</c:v>
                </c:pt>
                <c:pt idx="132">
                  <c:v>996.23666666666657</c:v>
                </c:pt>
                <c:pt idx="133">
                  <c:v>996.23666666666657</c:v>
                </c:pt>
                <c:pt idx="134">
                  <c:v>996.23666666666657</c:v>
                </c:pt>
                <c:pt idx="135">
                  <c:v>996.23666666666657</c:v>
                </c:pt>
                <c:pt idx="136">
                  <c:v>996.23666666666657</c:v>
                </c:pt>
                <c:pt idx="137">
                  <c:v>996.23666666666657</c:v>
                </c:pt>
                <c:pt idx="138">
                  <c:v>996.23666666666657</c:v>
                </c:pt>
                <c:pt idx="139">
                  <c:v>996.23666666666657</c:v>
                </c:pt>
                <c:pt idx="140">
                  <c:v>996.23666666666657</c:v>
                </c:pt>
                <c:pt idx="141">
                  <c:v>996.23666666666657</c:v>
                </c:pt>
                <c:pt idx="142">
                  <c:v>996.23666666666657</c:v>
                </c:pt>
                <c:pt idx="143">
                  <c:v>996.23666666666657</c:v>
                </c:pt>
                <c:pt idx="144">
                  <c:v>996.23666666666657</c:v>
                </c:pt>
                <c:pt idx="145">
                  <c:v>996.23666666666657</c:v>
                </c:pt>
                <c:pt idx="146">
                  <c:v>996.23666666666657</c:v>
                </c:pt>
                <c:pt idx="147">
                  <c:v>996.23666666666657</c:v>
                </c:pt>
                <c:pt idx="148">
                  <c:v>996.23666666666657</c:v>
                </c:pt>
                <c:pt idx="149">
                  <c:v>996.23666666666657</c:v>
                </c:pt>
              </c:numCache>
            </c:numRef>
          </c:val>
          <c:smooth val="0"/>
          <c:extLst>
            <c:ext xmlns:c16="http://schemas.microsoft.com/office/drawing/2014/chart" uri="{C3380CC4-5D6E-409C-BE32-E72D297353CC}">
              <c16:uniqueId val="{00000001-7320-4325-A038-261310685A9E}"/>
            </c:ext>
          </c:extLst>
        </c:ser>
        <c:dLbls>
          <c:showLegendKey val="0"/>
          <c:showVal val="0"/>
          <c:showCatName val="0"/>
          <c:showSerName val="0"/>
          <c:showPercent val="0"/>
          <c:showBubbleSize val="0"/>
        </c:dLbls>
        <c:smooth val="0"/>
        <c:axId val="945214223"/>
        <c:axId val="945205487"/>
      </c:lineChart>
      <c:catAx>
        <c:axId val="94521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cs-CZ"/>
          </a:p>
        </c:txPr>
        <c:crossAx val="945205487"/>
        <c:crosses val="autoZero"/>
        <c:auto val="1"/>
        <c:lblAlgn val="ctr"/>
        <c:lblOffset val="100"/>
        <c:noMultiLvlLbl val="0"/>
      </c:catAx>
      <c:valAx>
        <c:axId val="945205487"/>
        <c:scaling>
          <c:orientation val="minMax"/>
          <c:max val="1500"/>
          <c:min val="6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cs-CZ"/>
          </a:p>
        </c:txPr>
        <c:crossAx val="94521422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[SNO_Beskydy.xlsx]List1!$B$1</c:f>
              <c:strCache>
                <c:ptCount val="1"/>
                <c:pt idx="0">
                  <c:v>Annual total of new snow [cm]</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[SNO_Beskydy.xlsx]List1!$A$2:$A$131</c:f>
              <c:numCache>
                <c:formatCode>General</c:formatCode>
                <c:ptCount val="130"/>
                <c:pt idx="0">
                  <c:v>1896</c:v>
                </c:pt>
                <c:pt idx="1">
                  <c:v>1897</c:v>
                </c:pt>
                <c:pt idx="2">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pt idx="117">
                  <c:v>2013</c:v>
                </c:pt>
                <c:pt idx="118">
                  <c:v>2014</c:v>
                </c:pt>
                <c:pt idx="119">
                  <c:v>2015</c:v>
                </c:pt>
                <c:pt idx="120">
                  <c:v>2016</c:v>
                </c:pt>
                <c:pt idx="121">
                  <c:v>2017</c:v>
                </c:pt>
                <c:pt idx="122">
                  <c:v>2018</c:v>
                </c:pt>
                <c:pt idx="123">
                  <c:v>2019</c:v>
                </c:pt>
                <c:pt idx="124">
                  <c:v>2020</c:v>
                </c:pt>
                <c:pt idx="125">
                  <c:v>2021</c:v>
                </c:pt>
                <c:pt idx="126">
                  <c:v>2022</c:v>
                </c:pt>
                <c:pt idx="127">
                  <c:v>2023</c:v>
                </c:pt>
                <c:pt idx="128">
                  <c:v>2024</c:v>
                </c:pt>
                <c:pt idx="129">
                  <c:v>2025</c:v>
                </c:pt>
              </c:numCache>
            </c:numRef>
          </c:cat>
          <c:val>
            <c:numRef>
              <c:f>[SNO_Beskydy.xlsx]List1!$B$2:$B$131</c:f>
              <c:numCache>
                <c:formatCode>0.0</c:formatCode>
                <c:ptCount val="130"/>
                <c:pt idx="0">
                  <c:v>117.2</c:v>
                </c:pt>
                <c:pt idx="1">
                  <c:v>186.8</c:v>
                </c:pt>
                <c:pt idx="2">
                  <c:v>102.3</c:v>
                </c:pt>
                <c:pt idx="3">
                  <c:v>202.6</c:v>
                </c:pt>
                <c:pt idx="4">
                  <c:v>253.3</c:v>
                </c:pt>
                <c:pt idx="5">
                  <c:v>178.8</c:v>
                </c:pt>
                <c:pt idx="6">
                  <c:v>202.5</c:v>
                </c:pt>
                <c:pt idx="7">
                  <c:v>225.2</c:v>
                </c:pt>
                <c:pt idx="8">
                  <c:v>160</c:v>
                </c:pt>
                <c:pt idx="9">
                  <c:v>234.6</c:v>
                </c:pt>
                <c:pt idx="10">
                  <c:v>274.8</c:v>
                </c:pt>
                <c:pt idx="11">
                  <c:v>297.39999999999998</c:v>
                </c:pt>
                <c:pt idx="12">
                  <c:v>230.3</c:v>
                </c:pt>
                <c:pt idx="13">
                  <c:v>260.60000000000002</c:v>
                </c:pt>
                <c:pt idx="14">
                  <c:v>213.3</c:v>
                </c:pt>
                <c:pt idx="15">
                  <c:v>286.5</c:v>
                </c:pt>
                <c:pt idx="16">
                  <c:v>208.1</c:v>
                </c:pt>
                <c:pt idx="17">
                  <c:v>233.4</c:v>
                </c:pt>
                <c:pt idx="18">
                  <c:v>125.8</c:v>
                </c:pt>
                <c:pt idx="19">
                  <c:v>226.6</c:v>
                </c:pt>
                <c:pt idx="20">
                  <c:v>157</c:v>
                </c:pt>
                <c:pt idx="21">
                  <c:v>194.4</c:v>
                </c:pt>
                <c:pt idx="22">
                  <c:v>127.6</c:v>
                </c:pt>
                <c:pt idx="23">
                  <c:v>216.3</c:v>
                </c:pt>
                <c:pt idx="24">
                  <c:v>116.4</c:v>
                </c:pt>
                <c:pt idx="25">
                  <c:v>151.80000000000001</c:v>
                </c:pt>
                <c:pt idx="26">
                  <c:v>281.5</c:v>
                </c:pt>
                <c:pt idx="27">
                  <c:v>252.4</c:v>
                </c:pt>
                <c:pt idx="28">
                  <c:v>227.8</c:v>
                </c:pt>
                <c:pt idx="29">
                  <c:v>170.1</c:v>
                </c:pt>
                <c:pt idx="30">
                  <c:v>165.5</c:v>
                </c:pt>
                <c:pt idx="31">
                  <c:v>214.6</c:v>
                </c:pt>
                <c:pt idx="32">
                  <c:v>203.7</c:v>
                </c:pt>
                <c:pt idx="33">
                  <c:v>200.3</c:v>
                </c:pt>
                <c:pt idx="34">
                  <c:v>134.19999999999999</c:v>
                </c:pt>
                <c:pt idx="35">
                  <c:v>247.6</c:v>
                </c:pt>
                <c:pt idx="36">
                  <c:v>149.9</c:v>
                </c:pt>
                <c:pt idx="37">
                  <c:v>140</c:v>
                </c:pt>
                <c:pt idx="38">
                  <c:v>90.9</c:v>
                </c:pt>
                <c:pt idx="39">
                  <c:v>269.60000000000002</c:v>
                </c:pt>
                <c:pt idx="40">
                  <c:v>155.6</c:v>
                </c:pt>
                <c:pt idx="41">
                  <c:v>323.5</c:v>
                </c:pt>
                <c:pt idx="42">
                  <c:v>179</c:v>
                </c:pt>
                <c:pt idx="43">
                  <c:v>243.4</c:v>
                </c:pt>
                <c:pt idx="44">
                  <c:v>304.2</c:v>
                </c:pt>
                <c:pt idx="45">
                  <c:v>346.9</c:v>
                </c:pt>
                <c:pt idx="46">
                  <c:v>187.8</c:v>
                </c:pt>
                <c:pt idx="47">
                  <c:v>203.9</c:v>
                </c:pt>
                <c:pt idx="48">
                  <c:v>352</c:v>
                </c:pt>
                <c:pt idx="49">
                  <c:v>249</c:v>
                </c:pt>
                <c:pt idx="50">
                  <c:v>190.2</c:v>
                </c:pt>
                <c:pt idx="51">
                  <c:v>281.89999999999998</c:v>
                </c:pt>
                <c:pt idx="52">
                  <c:v>176.4</c:v>
                </c:pt>
                <c:pt idx="53">
                  <c:v>237.5</c:v>
                </c:pt>
                <c:pt idx="54">
                  <c:v>158.5</c:v>
                </c:pt>
                <c:pt idx="55">
                  <c:v>195.3</c:v>
                </c:pt>
                <c:pt idx="56">
                  <c:v>425.4</c:v>
                </c:pt>
                <c:pt idx="57">
                  <c:v>255.6</c:v>
                </c:pt>
                <c:pt idx="58">
                  <c:v>170.1</c:v>
                </c:pt>
                <c:pt idx="59">
                  <c:v>228.5</c:v>
                </c:pt>
                <c:pt idx="60">
                  <c:v>256.3</c:v>
                </c:pt>
                <c:pt idx="61">
                  <c:v>109.2</c:v>
                </c:pt>
                <c:pt idx="62">
                  <c:v>267.7</c:v>
                </c:pt>
                <c:pt idx="63">
                  <c:v>136.80000000000001</c:v>
                </c:pt>
                <c:pt idx="64">
                  <c:v>116</c:v>
                </c:pt>
                <c:pt idx="65">
                  <c:v>196.4</c:v>
                </c:pt>
                <c:pt idx="66">
                  <c:v>334</c:v>
                </c:pt>
                <c:pt idx="67">
                  <c:v>149.69999999999999</c:v>
                </c:pt>
                <c:pt idx="68">
                  <c:v>144.9</c:v>
                </c:pt>
                <c:pt idx="69">
                  <c:v>261.10000000000002</c:v>
                </c:pt>
                <c:pt idx="70">
                  <c:v>281.3</c:v>
                </c:pt>
                <c:pt idx="71">
                  <c:v>230.2</c:v>
                </c:pt>
                <c:pt idx="72">
                  <c:v>220.6</c:v>
                </c:pt>
                <c:pt idx="73">
                  <c:v>164.1</c:v>
                </c:pt>
                <c:pt idx="74">
                  <c:v>306.60000000000002</c:v>
                </c:pt>
                <c:pt idx="75">
                  <c:v>228.7</c:v>
                </c:pt>
                <c:pt idx="76">
                  <c:v>110.7</c:v>
                </c:pt>
                <c:pt idx="77">
                  <c:v>288.8</c:v>
                </c:pt>
                <c:pt idx="78">
                  <c:v>119.1</c:v>
                </c:pt>
                <c:pt idx="79">
                  <c:v>191.5</c:v>
                </c:pt>
                <c:pt idx="80">
                  <c:v>245.4</c:v>
                </c:pt>
                <c:pt idx="81">
                  <c:v>272.89999999999998</c:v>
                </c:pt>
                <c:pt idx="82">
                  <c:v>172.1</c:v>
                </c:pt>
                <c:pt idx="83">
                  <c:v>221.2</c:v>
                </c:pt>
                <c:pt idx="84">
                  <c:v>233.1</c:v>
                </c:pt>
                <c:pt idx="85">
                  <c:v>350.5</c:v>
                </c:pt>
                <c:pt idx="86">
                  <c:v>163.4</c:v>
                </c:pt>
                <c:pt idx="87">
                  <c:v>236.1</c:v>
                </c:pt>
                <c:pt idx="88">
                  <c:v>189.6</c:v>
                </c:pt>
                <c:pt idx="89">
                  <c:v>267.7</c:v>
                </c:pt>
                <c:pt idx="90">
                  <c:v>265.8</c:v>
                </c:pt>
                <c:pt idx="91">
                  <c:v>227.1</c:v>
                </c:pt>
                <c:pt idx="92">
                  <c:v>325</c:v>
                </c:pt>
                <c:pt idx="93">
                  <c:v>95.7</c:v>
                </c:pt>
                <c:pt idx="94">
                  <c:v>111.5</c:v>
                </c:pt>
                <c:pt idx="95">
                  <c:v>198.2</c:v>
                </c:pt>
                <c:pt idx="96">
                  <c:v>211.2</c:v>
                </c:pt>
                <c:pt idx="97">
                  <c:v>255.1</c:v>
                </c:pt>
                <c:pt idx="98">
                  <c:v>107.1</c:v>
                </c:pt>
                <c:pt idx="99">
                  <c:v>271.89999999999998</c:v>
                </c:pt>
                <c:pt idx="100">
                  <c:v>247.4</c:v>
                </c:pt>
                <c:pt idx="101">
                  <c:v>145.6</c:v>
                </c:pt>
                <c:pt idx="102">
                  <c:v>168.3</c:v>
                </c:pt>
                <c:pt idx="103">
                  <c:v>247.3</c:v>
                </c:pt>
                <c:pt idx="104">
                  <c:v>207.1</c:v>
                </c:pt>
                <c:pt idx="105">
                  <c:v>309.5</c:v>
                </c:pt>
                <c:pt idx="106">
                  <c:v>98.8</c:v>
                </c:pt>
                <c:pt idx="107">
                  <c:v>181.7</c:v>
                </c:pt>
                <c:pt idx="108">
                  <c:v>293.5</c:v>
                </c:pt>
                <c:pt idx="109">
                  <c:v>450.4</c:v>
                </c:pt>
                <c:pt idx="110">
                  <c:v>212.8</c:v>
                </c:pt>
                <c:pt idx="111">
                  <c:v>170.8</c:v>
                </c:pt>
                <c:pt idx="112">
                  <c:v>111.3</c:v>
                </c:pt>
                <c:pt idx="113">
                  <c:v>302.5</c:v>
                </c:pt>
                <c:pt idx="114">
                  <c:v>296.89999999999998</c:v>
                </c:pt>
                <c:pt idx="115">
                  <c:v>85.6</c:v>
                </c:pt>
                <c:pt idx="116">
                  <c:v>239.5</c:v>
                </c:pt>
                <c:pt idx="117">
                  <c:v>257.8</c:v>
                </c:pt>
                <c:pt idx="118">
                  <c:v>46.1</c:v>
                </c:pt>
                <c:pt idx="119">
                  <c:v>136.30000000000001</c:v>
                </c:pt>
                <c:pt idx="120">
                  <c:v>162</c:v>
                </c:pt>
                <c:pt idx="121">
                  <c:v>162.80000000000001</c:v>
                </c:pt>
                <c:pt idx="122">
                  <c:v>107.6</c:v>
                </c:pt>
                <c:pt idx="123">
                  <c:v>145.1</c:v>
                </c:pt>
                <c:pt idx="124">
                  <c:v>81.900000000000006</c:v>
                </c:pt>
                <c:pt idx="125">
                  <c:v>252.4</c:v>
                </c:pt>
                <c:pt idx="126">
                  <c:v>129.6</c:v>
                </c:pt>
                <c:pt idx="127">
                  <c:v>171.3</c:v>
                </c:pt>
                <c:pt idx="128">
                  <c:v>63.9</c:v>
                </c:pt>
                <c:pt idx="129">
                  <c:v>82</c:v>
                </c:pt>
              </c:numCache>
            </c:numRef>
          </c:val>
          <c:smooth val="0"/>
          <c:extLst>
            <c:ext xmlns:c16="http://schemas.microsoft.com/office/drawing/2014/chart" uri="{C3380CC4-5D6E-409C-BE32-E72D297353CC}">
              <c16:uniqueId val="{00000000-A00A-471A-BEA4-96C8BDACAAB2}"/>
            </c:ext>
          </c:extLst>
        </c:ser>
        <c:ser>
          <c:idx val="1"/>
          <c:order val="1"/>
          <c:tx>
            <c:strRef>
              <c:f>[SNO_Beskydy.xlsx]List1!$C$1</c:f>
              <c:strCache>
                <c:ptCount val="1"/>
                <c:pt idx="0">
                  <c:v>Long-term average annual total of new snowfall for the period 1991–2020 [cm]</c:v>
                </c:pt>
              </c:strCache>
            </c:strRef>
          </c:tx>
          <c:spPr>
            <a:ln w="28575" cap="rnd">
              <a:solidFill>
                <a:schemeClr val="accent2"/>
              </a:solidFill>
              <a:round/>
            </a:ln>
            <a:effectLst/>
          </c:spPr>
          <c:marker>
            <c:symbol val="none"/>
          </c:marker>
          <c:cat>
            <c:numRef>
              <c:f>[SNO_Beskydy.xlsx]List1!$A$2:$A$131</c:f>
              <c:numCache>
                <c:formatCode>General</c:formatCode>
                <c:ptCount val="130"/>
                <c:pt idx="0">
                  <c:v>1896</c:v>
                </c:pt>
                <c:pt idx="1">
                  <c:v>1897</c:v>
                </c:pt>
                <c:pt idx="2">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pt idx="117">
                  <c:v>2013</c:v>
                </c:pt>
                <c:pt idx="118">
                  <c:v>2014</c:v>
                </c:pt>
                <c:pt idx="119">
                  <c:v>2015</c:v>
                </c:pt>
                <c:pt idx="120">
                  <c:v>2016</c:v>
                </c:pt>
                <c:pt idx="121">
                  <c:v>2017</c:v>
                </c:pt>
                <c:pt idx="122">
                  <c:v>2018</c:v>
                </c:pt>
                <c:pt idx="123">
                  <c:v>2019</c:v>
                </c:pt>
                <c:pt idx="124">
                  <c:v>2020</c:v>
                </c:pt>
                <c:pt idx="125">
                  <c:v>2021</c:v>
                </c:pt>
                <c:pt idx="126">
                  <c:v>2022</c:v>
                </c:pt>
                <c:pt idx="127">
                  <c:v>2023</c:v>
                </c:pt>
                <c:pt idx="128">
                  <c:v>2024</c:v>
                </c:pt>
                <c:pt idx="129">
                  <c:v>2025</c:v>
                </c:pt>
              </c:numCache>
            </c:numRef>
          </c:cat>
          <c:val>
            <c:numRef>
              <c:f>[SNO_Beskydy.xlsx]List1!$C$2:$C$131</c:f>
              <c:numCache>
                <c:formatCode>General</c:formatCode>
                <c:ptCount val="130"/>
                <c:pt idx="0">
                  <c:v>197</c:v>
                </c:pt>
                <c:pt idx="1">
                  <c:v>197</c:v>
                </c:pt>
                <c:pt idx="2">
                  <c:v>197</c:v>
                </c:pt>
                <c:pt idx="3">
                  <c:v>197</c:v>
                </c:pt>
                <c:pt idx="4">
                  <c:v>197</c:v>
                </c:pt>
                <c:pt idx="5">
                  <c:v>197</c:v>
                </c:pt>
                <c:pt idx="6">
                  <c:v>197</c:v>
                </c:pt>
                <c:pt idx="7">
                  <c:v>197</c:v>
                </c:pt>
                <c:pt idx="8">
                  <c:v>197</c:v>
                </c:pt>
                <c:pt idx="9">
                  <c:v>197</c:v>
                </c:pt>
                <c:pt idx="10">
                  <c:v>197</c:v>
                </c:pt>
                <c:pt idx="11">
                  <c:v>197</c:v>
                </c:pt>
                <c:pt idx="12">
                  <c:v>197</c:v>
                </c:pt>
                <c:pt idx="13">
                  <c:v>197</c:v>
                </c:pt>
                <c:pt idx="14">
                  <c:v>197</c:v>
                </c:pt>
                <c:pt idx="15">
                  <c:v>197</c:v>
                </c:pt>
                <c:pt idx="16">
                  <c:v>197</c:v>
                </c:pt>
                <c:pt idx="17">
                  <c:v>197</c:v>
                </c:pt>
                <c:pt idx="18">
                  <c:v>197</c:v>
                </c:pt>
                <c:pt idx="19">
                  <c:v>197</c:v>
                </c:pt>
                <c:pt idx="20">
                  <c:v>197</c:v>
                </c:pt>
                <c:pt idx="21">
                  <c:v>197</c:v>
                </c:pt>
                <c:pt idx="22">
                  <c:v>197</c:v>
                </c:pt>
                <c:pt idx="23">
                  <c:v>197</c:v>
                </c:pt>
                <c:pt idx="24">
                  <c:v>197</c:v>
                </c:pt>
                <c:pt idx="25">
                  <c:v>197</c:v>
                </c:pt>
                <c:pt idx="26">
                  <c:v>197</c:v>
                </c:pt>
                <c:pt idx="27">
                  <c:v>197</c:v>
                </c:pt>
                <c:pt idx="28">
                  <c:v>197</c:v>
                </c:pt>
                <c:pt idx="29">
                  <c:v>197</c:v>
                </c:pt>
                <c:pt idx="30">
                  <c:v>197</c:v>
                </c:pt>
                <c:pt idx="31">
                  <c:v>197</c:v>
                </c:pt>
                <c:pt idx="32">
                  <c:v>197</c:v>
                </c:pt>
                <c:pt idx="33">
                  <c:v>197</c:v>
                </c:pt>
                <c:pt idx="34">
                  <c:v>197</c:v>
                </c:pt>
                <c:pt idx="35">
                  <c:v>197</c:v>
                </c:pt>
                <c:pt idx="36">
                  <c:v>197</c:v>
                </c:pt>
                <c:pt idx="37">
                  <c:v>197</c:v>
                </c:pt>
                <c:pt idx="38">
                  <c:v>197</c:v>
                </c:pt>
                <c:pt idx="39">
                  <c:v>197</c:v>
                </c:pt>
                <c:pt idx="40">
                  <c:v>197</c:v>
                </c:pt>
                <c:pt idx="41">
                  <c:v>197</c:v>
                </c:pt>
                <c:pt idx="42">
                  <c:v>197</c:v>
                </c:pt>
                <c:pt idx="43">
                  <c:v>197</c:v>
                </c:pt>
                <c:pt idx="44">
                  <c:v>197</c:v>
                </c:pt>
                <c:pt idx="45">
                  <c:v>197</c:v>
                </c:pt>
                <c:pt idx="46">
                  <c:v>197</c:v>
                </c:pt>
                <c:pt idx="47">
                  <c:v>197</c:v>
                </c:pt>
                <c:pt idx="48">
                  <c:v>197</c:v>
                </c:pt>
                <c:pt idx="49">
                  <c:v>197</c:v>
                </c:pt>
                <c:pt idx="50">
                  <c:v>197</c:v>
                </c:pt>
                <c:pt idx="51">
                  <c:v>197</c:v>
                </c:pt>
                <c:pt idx="52">
                  <c:v>197</c:v>
                </c:pt>
                <c:pt idx="53">
                  <c:v>197</c:v>
                </c:pt>
                <c:pt idx="54">
                  <c:v>197</c:v>
                </c:pt>
                <c:pt idx="55">
                  <c:v>197</c:v>
                </c:pt>
                <c:pt idx="56">
                  <c:v>197</c:v>
                </c:pt>
                <c:pt idx="57">
                  <c:v>197</c:v>
                </c:pt>
                <c:pt idx="58">
                  <c:v>197</c:v>
                </c:pt>
                <c:pt idx="59">
                  <c:v>197</c:v>
                </c:pt>
                <c:pt idx="60">
                  <c:v>197</c:v>
                </c:pt>
                <c:pt idx="61">
                  <c:v>197</c:v>
                </c:pt>
                <c:pt idx="62">
                  <c:v>197</c:v>
                </c:pt>
                <c:pt idx="63">
                  <c:v>197</c:v>
                </c:pt>
                <c:pt idx="64">
                  <c:v>197</c:v>
                </c:pt>
                <c:pt idx="65">
                  <c:v>197</c:v>
                </c:pt>
                <c:pt idx="66">
                  <c:v>197</c:v>
                </c:pt>
                <c:pt idx="67">
                  <c:v>197</c:v>
                </c:pt>
                <c:pt idx="68">
                  <c:v>197</c:v>
                </c:pt>
                <c:pt idx="69">
                  <c:v>197</c:v>
                </c:pt>
                <c:pt idx="70">
                  <c:v>197</c:v>
                </c:pt>
                <c:pt idx="71">
                  <c:v>197</c:v>
                </c:pt>
                <c:pt idx="72">
                  <c:v>197</c:v>
                </c:pt>
                <c:pt idx="73">
                  <c:v>197</c:v>
                </c:pt>
                <c:pt idx="74">
                  <c:v>197</c:v>
                </c:pt>
                <c:pt idx="75">
                  <c:v>197</c:v>
                </c:pt>
                <c:pt idx="76">
                  <c:v>197</c:v>
                </c:pt>
                <c:pt idx="77">
                  <c:v>197</c:v>
                </c:pt>
                <c:pt idx="78">
                  <c:v>197</c:v>
                </c:pt>
                <c:pt idx="79">
                  <c:v>197</c:v>
                </c:pt>
                <c:pt idx="80">
                  <c:v>197</c:v>
                </c:pt>
                <c:pt idx="81">
                  <c:v>197</c:v>
                </c:pt>
                <c:pt idx="82">
                  <c:v>197</c:v>
                </c:pt>
                <c:pt idx="83">
                  <c:v>197</c:v>
                </c:pt>
                <c:pt idx="84">
                  <c:v>197</c:v>
                </c:pt>
                <c:pt idx="85">
                  <c:v>197</c:v>
                </c:pt>
                <c:pt idx="86">
                  <c:v>197</c:v>
                </c:pt>
                <c:pt idx="87">
                  <c:v>197</c:v>
                </c:pt>
                <c:pt idx="88">
                  <c:v>197</c:v>
                </c:pt>
                <c:pt idx="89">
                  <c:v>197</c:v>
                </c:pt>
                <c:pt idx="90">
                  <c:v>197</c:v>
                </c:pt>
                <c:pt idx="91">
                  <c:v>197</c:v>
                </c:pt>
                <c:pt idx="92">
                  <c:v>197</c:v>
                </c:pt>
                <c:pt idx="93">
                  <c:v>197</c:v>
                </c:pt>
                <c:pt idx="94">
                  <c:v>197</c:v>
                </c:pt>
                <c:pt idx="95">
                  <c:v>197</c:v>
                </c:pt>
                <c:pt idx="96">
                  <c:v>197</c:v>
                </c:pt>
                <c:pt idx="97">
                  <c:v>197</c:v>
                </c:pt>
                <c:pt idx="98">
                  <c:v>197</c:v>
                </c:pt>
                <c:pt idx="99">
                  <c:v>197</c:v>
                </c:pt>
                <c:pt idx="100">
                  <c:v>197</c:v>
                </c:pt>
                <c:pt idx="101">
                  <c:v>197</c:v>
                </c:pt>
                <c:pt idx="102">
                  <c:v>197</c:v>
                </c:pt>
                <c:pt idx="103">
                  <c:v>197</c:v>
                </c:pt>
                <c:pt idx="104">
                  <c:v>197</c:v>
                </c:pt>
                <c:pt idx="105">
                  <c:v>197</c:v>
                </c:pt>
                <c:pt idx="106">
                  <c:v>197</c:v>
                </c:pt>
                <c:pt idx="107">
                  <c:v>197</c:v>
                </c:pt>
                <c:pt idx="108">
                  <c:v>197</c:v>
                </c:pt>
                <c:pt idx="109">
                  <c:v>197</c:v>
                </c:pt>
                <c:pt idx="110">
                  <c:v>197</c:v>
                </c:pt>
                <c:pt idx="111">
                  <c:v>197</c:v>
                </c:pt>
                <c:pt idx="112">
                  <c:v>197</c:v>
                </c:pt>
                <c:pt idx="113">
                  <c:v>197</c:v>
                </c:pt>
                <c:pt idx="114">
                  <c:v>197</c:v>
                </c:pt>
                <c:pt idx="115">
                  <c:v>197</c:v>
                </c:pt>
                <c:pt idx="116">
                  <c:v>197</c:v>
                </c:pt>
                <c:pt idx="117">
                  <c:v>197</c:v>
                </c:pt>
                <c:pt idx="118">
                  <c:v>197</c:v>
                </c:pt>
                <c:pt idx="119">
                  <c:v>197</c:v>
                </c:pt>
                <c:pt idx="120">
                  <c:v>197</c:v>
                </c:pt>
                <c:pt idx="121">
                  <c:v>197</c:v>
                </c:pt>
                <c:pt idx="122">
                  <c:v>197</c:v>
                </c:pt>
                <c:pt idx="123">
                  <c:v>197</c:v>
                </c:pt>
                <c:pt idx="124">
                  <c:v>197</c:v>
                </c:pt>
                <c:pt idx="125">
                  <c:v>197</c:v>
                </c:pt>
                <c:pt idx="126">
                  <c:v>197</c:v>
                </c:pt>
                <c:pt idx="127">
                  <c:v>197</c:v>
                </c:pt>
                <c:pt idx="128">
                  <c:v>197</c:v>
                </c:pt>
                <c:pt idx="129">
                  <c:v>197</c:v>
                </c:pt>
              </c:numCache>
            </c:numRef>
          </c:val>
          <c:smooth val="0"/>
          <c:extLst>
            <c:ext xmlns:c16="http://schemas.microsoft.com/office/drawing/2014/chart" uri="{C3380CC4-5D6E-409C-BE32-E72D297353CC}">
              <c16:uniqueId val="{00000001-A00A-471A-BEA4-96C8BDACAAB2}"/>
            </c:ext>
          </c:extLst>
        </c:ser>
        <c:dLbls>
          <c:showLegendKey val="0"/>
          <c:showVal val="0"/>
          <c:showCatName val="0"/>
          <c:showSerName val="0"/>
          <c:showPercent val="0"/>
          <c:showBubbleSize val="0"/>
        </c:dLbls>
        <c:smooth val="0"/>
        <c:axId val="552151391"/>
        <c:axId val="552151807"/>
      </c:lineChart>
      <c:catAx>
        <c:axId val="552151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552151807"/>
        <c:crosses val="autoZero"/>
        <c:auto val="1"/>
        <c:lblAlgn val="ctr"/>
        <c:lblOffset val="100"/>
        <c:noMultiLvlLbl val="0"/>
      </c:catAx>
      <c:valAx>
        <c:axId val="5521518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55215139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trendline>
            <c:spPr>
              <a:ln w="38100" cap="rnd">
                <a:solidFill>
                  <a:srgbClr val="0070C0"/>
                </a:solidFill>
                <a:prstDash val="solid"/>
              </a:ln>
              <a:effectLst/>
            </c:spPr>
            <c:trendlineType val="linear"/>
            <c:dispRSqr val="0"/>
            <c:dispEq val="0"/>
          </c:trendline>
          <c:cat>
            <c:numRef>
              <c:f>[SNO_Beskydy.xlsx]List1!$A$107:$A$131</c:f>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f>[SNO_Beskydy.xlsx]List1!$B$107:$B$131</c:f>
              <c:numCache>
                <c:formatCode>0.0</c:formatCode>
                <c:ptCount val="25"/>
                <c:pt idx="0">
                  <c:v>309.5</c:v>
                </c:pt>
                <c:pt idx="1">
                  <c:v>98.8</c:v>
                </c:pt>
                <c:pt idx="2">
                  <c:v>181.7</c:v>
                </c:pt>
                <c:pt idx="3">
                  <c:v>293.5</c:v>
                </c:pt>
                <c:pt idx="4">
                  <c:v>450.4</c:v>
                </c:pt>
                <c:pt idx="5">
                  <c:v>212.8</c:v>
                </c:pt>
                <c:pt idx="6">
                  <c:v>170.8</c:v>
                </c:pt>
                <c:pt idx="7">
                  <c:v>111.3</c:v>
                </c:pt>
                <c:pt idx="8">
                  <c:v>302.5</c:v>
                </c:pt>
                <c:pt idx="9">
                  <c:v>296.89999999999998</c:v>
                </c:pt>
                <c:pt idx="10">
                  <c:v>85.6</c:v>
                </c:pt>
                <c:pt idx="11">
                  <c:v>239.5</c:v>
                </c:pt>
                <c:pt idx="12">
                  <c:v>257.8</c:v>
                </c:pt>
                <c:pt idx="13">
                  <c:v>46.1</c:v>
                </c:pt>
                <c:pt idx="14">
                  <c:v>136.30000000000001</c:v>
                </c:pt>
                <c:pt idx="15">
                  <c:v>162</c:v>
                </c:pt>
                <c:pt idx="16">
                  <c:v>162.80000000000001</c:v>
                </c:pt>
                <c:pt idx="17">
                  <c:v>107.6</c:v>
                </c:pt>
                <c:pt idx="18">
                  <c:v>145.1</c:v>
                </c:pt>
                <c:pt idx="19">
                  <c:v>81.900000000000006</c:v>
                </c:pt>
                <c:pt idx="20">
                  <c:v>252.4</c:v>
                </c:pt>
                <c:pt idx="21">
                  <c:v>129.6</c:v>
                </c:pt>
                <c:pt idx="22">
                  <c:v>171.3</c:v>
                </c:pt>
                <c:pt idx="23">
                  <c:v>63.9</c:v>
                </c:pt>
                <c:pt idx="24">
                  <c:v>82</c:v>
                </c:pt>
              </c:numCache>
            </c:numRef>
          </c:val>
          <c:smooth val="0"/>
          <c:extLst>
            <c:ext xmlns:c16="http://schemas.microsoft.com/office/drawing/2014/chart" uri="{C3380CC4-5D6E-409C-BE32-E72D297353CC}">
              <c16:uniqueId val="{00000000-4F0B-49B9-888F-668D78178D14}"/>
            </c:ext>
          </c:extLst>
        </c:ser>
        <c:dLbls>
          <c:showLegendKey val="0"/>
          <c:showVal val="0"/>
          <c:showCatName val="0"/>
          <c:showSerName val="0"/>
          <c:showPercent val="0"/>
          <c:showBubbleSize val="0"/>
        </c:dLbls>
        <c:smooth val="0"/>
        <c:axId val="125124335"/>
        <c:axId val="330855503"/>
      </c:lineChart>
      <c:catAx>
        <c:axId val="125124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330855503"/>
        <c:crosses val="autoZero"/>
        <c:auto val="1"/>
        <c:lblAlgn val="ctr"/>
        <c:lblOffset val="100"/>
        <c:noMultiLvlLbl val="0"/>
      </c:catAx>
      <c:valAx>
        <c:axId val="330855503"/>
        <c:scaling>
          <c:orientation val="minMax"/>
          <c:max val="450"/>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25124335"/>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rgbClr val="14387F"/>
                </a:solidFill>
                <a:latin typeface="Arial" panose="020B0604020202020204" pitchFamily="34" charset="0"/>
                <a:ea typeface="+mn-ea"/>
                <a:cs typeface="Arial" panose="020B0604020202020204" pitchFamily="34" charset="0"/>
              </a:defRPr>
            </a:pPr>
            <a:r>
              <a:rPr lang="cs-CZ" sz="900">
                <a:solidFill>
                  <a:srgbClr val="14387F"/>
                </a:solidFill>
                <a:latin typeface="Arial" panose="020B0604020202020204" pitchFamily="34" charset="0"/>
                <a:cs typeface="Arial" panose="020B0604020202020204" pitchFamily="34" charset="0"/>
              </a:rPr>
              <a:t>new snow [cm]</a:t>
            </a:r>
          </a:p>
        </c:rich>
      </c:tx>
      <c:layout>
        <c:manualLayout>
          <c:xMode val="edge"/>
          <c:yMode val="edge"/>
          <c:x val="4.0887807205917434E-2"/>
          <c:y val="7.9889911138471367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rgbClr val="14387F"/>
              </a:solidFill>
              <a:latin typeface="Arial" panose="020B0604020202020204" pitchFamily="34" charset="0"/>
              <a:ea typeface="+mn-ea"/>
              <a:cs typeface="Arial" panose="020B0604020202020204" pitchFamily="34" charset="0"/>
            </a:defRPr>
          </a:pPr>
          <a:endParaRPr lang="cs-CZ"/>
        </a:p>
      </c:txPr>
    </c:title>
    <c:autoTitleDeleted val="0"/>
    <c:plotArea>
      <c:layout>
        <c:manualLayout>
          <c:layoutTarget val="inner"/>
          <c:xMode val="edge"/>
          <c:yMode val="edge"/>
          <c:x val="3.2156525888809351E-2"/>
          <c:y val="3.330582847117651E-2"/>
          <c:w val="0.9520858983536149"/>
          <c:h val="0.66812251303541337"/>
        </c:manualLayout>
      </c:layout>
      <c:barChart>
        <c:barDir val="col"/>
        <c:grouping val="clustered"/>
        <c:varyColors val="0"/>
        <c:ser>
          <c:idx val="0"/>
          <c:order val="0"/>
          <c:tx>
            <c:strRef>
              <c:f>'[Bílá_nový sníh.xlsx]zimní sezony'!$O$3</c:f>
              <c:strCache>
                <c:ptCount val="1"/>
                <c:pt idx="0">
                  <c:v>Total new snowfall for the winter season [cm]</c:v>
                </c:pt>
              </c:strCache>
            </c:strRef>
          </c:tx>
          <c:spPr>
            <a:solidFill>
              <a:srgbClr val="C8AE6A"/>
            </a:solidFill>
            <a:ln>
              <a:noFill/>
            </a:ln>
            <a:effectLst/>
          </c:spPr>
          <c:invertIfNegative val="0"/>
          <c:trendline>
            <c:spPr>
              <a:ln w="19050" cap="rnd">
                <a:solidFill>
                  <a:schemeClr val="accent1"/>
                </a:solidFill>
                <a:prstDash val="sysDot"/>
              </a:ln>
              <a:effectLst/>
            </c:spPr>
            <c:trendlineType val="linear"/>
            <c:dispRSqr val="0"/>
            <c:dispEq val="0"/>
          </c:trendline>
          <c:cat>
            <c:strRef>
              <c:f>'[Bílá_nový sníh.xlsx]zimní sezony'!$N$4:$N$128</c:f>
              <c:strCache>
                <c:ptCount val="125"/>
                <c:pt idx="0">
                  <c:v>1901–1902</c:v>
                </c:pt>
                <c:pt idx="1">
                  <c:v>1902–1903</c:v>
                </c:pt>
                <c:pt idx="2">
                  <c:v>1903–1904</c:v>
                </c:pt>
                <c:pt idx="3">
                  <c:v>1904–1905</c:v>
                </c:pt>
                <c:pt idx="4">
                  <c:v>1905–1906</c:v>
                </c:pt>
                <c:pt idx="5">
                  <c:v>1906–1907</c:v>
                </c:pt>
                <c:pt idx="6">
                  <c:v>1907–1908</c:v>
                </c:pt>
                <c:pt idx="7">
                  <c:v>1908–1909</c:v>
                </c:pt>
                <c:pt idx="8">
                  <c:v>1909–1910</c:v>
                </c:pt>
                <c:pt idx="9">
                  <c:v>1910–1911</c:v>
                </c:pt>
                <c:pt idx="10">
                  <c:v>1911–1912</c:v>
                </c:pt>
                <c:pt idx="11">
                  <c:v>1912–1913</c:v>
                </c:pt>
                <c:pt idx="12">
                  <c:v>1913–1914</c:v>
                </c:pt>
                <c:pt idx="13">
                  <c:v>1914–1915</c:v>
                </c:pt>
                <c:pt idx="14">
                  <c:v>1915–1916</c:v>
                </c:pt>
                <c:pt idx="15">
                  <c:v>1916–1917</c:v>
                </c:pt>
                <c:pt idx="16">
                  <c:v>1917–1918</c:v>
                </c:pt>
                <c:pt idx="17">
                  <c:v>1918–1919</c:v>
                </c:pt>
                <c:pt idx="18">
                  <c:v>1919–1920</c:v>
                </c:pt>
                <c:pt idx="19">
                  <c:v>1920–1921</c:v>
                </c:pt>
                <c:pt idx="20">
                  <c:v>1921–1922</c:v>
                </c:pt>
                <c:pt idx="21">
                  <c:v>1922–1923</c:v>
                </c:pt>
                <c:pt idx="22">
                  <c:v>1923–1924</c:v>
                </c:pt>
                <c:pt idx="23">
                  <c:v>1924–1925</c:v>
                </c:pt>
                <c:pt idx="24">
                  <c:v>1925–1926</c:v>
                </c:pt>
                <c:pt idx="25">
                  <c:v>1926–1927</c:v>
                </c:pt>
                <c:pt idx="26">
                  <c:v>1927–1928</c:v>
                </c:pt>
                <c:pt idx="27">
                  <c:v>1928–1929</c:v>
                </c:pt>
                <c:pt idx="28">
                  <c:v>1929–1930</c:v>
                </c:pt>
                <c:pt idx="29">
                  <c:v>1930–1931</c:v>
                </c:pt>
                <c:pt idx="30">
                  <c:v>1931–1932</c:v>
                </c:pt>
                <c:pt idx="31">
                  <c:v>1932–1933</c:v>
                </c:pt>
                <c:pt idx="32">
                  <c:v>1933–1934</c:v>
                </c:pt>
                <c:pt idx="33">
                  <c:v>1934–1935</c:v>
                </c:pt>
                <c:pt idx="34">
                  <c:v>1935–1936</c:v>
                </c:pt>
                <c:pt idx="35">
                  <c:v>1936–1937</c:v>
                </c:pt>
                <c:pt idx="36">
                  <c:v>1937–1938</c:v>
                </c:pt>
                <c:pt idx="37">
                  <c:v>1938–1939</c:v>
                </c:pt>
                <c:pt idx="38">
                  <c:v>1939–1940</c:v>
                </c:pt>
                <c:pt idx="39">
                  <c:v>1940–1941</c:v>
                </c:pt>
                <c:pt idx="40">
                  <c:v>1941–1942</c:v>
                </c:pt>
                <c:pt idx="41">
                  <c:v>1942–1943</c:v>
                </c:pt>
                <c:pt idx="42">
                  <c:v>1943–1944</c:v>
                </c:pt>
                <c:pt idx="43">
                  <c:v>1944–1945</c:v>
                </c:pt>
                <c:pt idx="44">
                  <c:v>1945–1946</c:v>
                </c:pt>
                <c:pt idx="45">
                  <c:v>1946–1947</c:v>
                </c:pt>
                <c:pt idx="46">
                  <c:v>1947–1948</c:v>
                </c:pt>
                <c:pt idx="47">
                  <c:v>1948–1949</c:v>
                </c:pt>
                <c:pt idx="48">
                  <c:v>1949–1950</c:v>
                </c:pt>
                <c:pt idx="49">
                  <c:v>1950–1951</c:v>
                </c:pt>
                <c:pt idx="50">
                  <c:v>1951–1952</c:v>
                </c:pt>
                <c:pt idx="51">
                  <c:v>1952–1953</c:v>
                </c:pt>
                <c:pt idx="52">
                  <c:v>1953–1954</c:v>
                </c:pt>
                <c:pt idx="53">
                  <c:v>1954–1955</c:v>
                </c:pt>
                <c:pt idx="54">
                  <c:v>1955–1956</c:v>
                </c:pt>
                <c:pt idx="55">
                  <c:v>1956–1957</c:v>
                </c:pt>
                <c:pt idx="56">
                  <c:v>1957–1958</c:v>
                </c:pt>
                <c:pt idx="57">
                  <c:v>1958–1959</c:v>
                </c:pt>
                <c:pt idx="58">
                  <c:v>1959–1960</c:v>
                </c:pt>
                <c:pt idx="59">
                  <c:v>1960–1961</c:v>
                </c:pt>
                <c:pt idx="60">
                  <c:v>1961–1962</c:v>
                </c:pt>
                <c:pt idx="61">
                  <c:v>1962–1963</c:v>
                </c:pt>
                <c:pt idx="62">
                  <c:v>1963–1964</c:v>
                </c:pt>
                <c:pt idx="63">
                  <c:v>1964–1965</c:v>
                </c:pt>
                <c:pt idx="64">
                  <c:v>1965–1966</c:v>
                </c:pt>
                <c:pt idx="65">
                  <c:v>1966–1967</c:v>
                </c:pt>
                <c:pt idx="66">
                  <c:v>1967–1968</c:v>
                </c:pt>
                <c:pt idx="67">
                  <c:v>1968–1969</c:v>
                </c:pt>
                <c:pt idx="68">
                  <c:v>1969–1970</c:v>
                </c:pt>
                <c:pt idx="69">
                  <c:v>1970–1971</c:v>
                </c:pt>
                <c:pt idx="70">
                  <c:v>1971–1972</c:v>
                </c:pt>
                <c:pt idx="71">
                  <c:v>1972–1973</c:v>
                </c:pt>
                <c:pt idx="72">
                  <c:v>1973–1974</c:v>
                </c:pt>
                <c:pt idx="73">
                  <c:v>1974–1975</c:v>
                </c:pt>
                <c:pt idx="74">
                  <c:v>1975–1976</c:v>
                </c:pt>
                <c:pt idx="75">
                  <c:v>1976–1977</c:v>
                </c:pt>
                <c:pt idx="76">
                  <c:v>1977–1978</c:v>
                </c:pt>
                <c:pt idx="77">
                  <c:v>1978–1979</c:v>
                </c:pt>
                <c:pt idx="78">
                  <c:v>1979–1980</c:v>
                </c:pt>
                <c:pt idx="79">
                  <c:v>1980–1981</c:v>
                </c:pt>
                <c:pt idx="80">
                  <c:v>1981–1982</c:v>
                </c:pt>
                <c:pt idx="81">
                  <c:v>1982–1983</c:v>
                </c:pt>
                <c:pt idx="82">
                  <c:v>1983–1984</c:v>
                </c:pt>
                <c:pt idx="83">
                  <c:v>1984–1985</c:v>
                </c:pt>
                <c:pt idx="84">
                  <c:v>1985–1986</c:v>
                </c:pt>
                <c:pt idx="85">
                  <c:v>1986–1987</c:v>
                </c:pt>
                <c:pt idx="86">
                  <c:v>1987–1988</c:v>
                </c:pt>
                <c:pt idx="87">
                  <c:v>1988–1989</c:v>
                </c:pt>
                <c:pt idx="88">
                  <c:v>1989–1990</c:v>
                </c:pt>
                <c:pt idx="89">
                  <c:v>1990–1991</c:v>
                </c:pt>
                <c:pt idx="90">
                  <c:v>1991–1992</c:v>
                </c:pt>
                <c:pt idx="91">
                  <c:v>1992–1993</c:v>
                </c:pt>
                <c:pt idx="92">
                  <c:v>1993–1994</c:v>
                </c:pt>
                <c:pt idx="93">
                  <c:v>1994–1995</c:v>
                </c:pt>
                <c:pt idx="94">
                  <c:v>1995–1996</c:v>
                </c:pt>
                <c:pt idx="95">
                  <c:v>1996–1997</c:v>
                </c:pt>
                <c:pt idx="96">
                  <c:v>1997–1998</c:v>
                </c:pt>
                <c:pt idx="97">
                  <c:v>1998–1999</c:v>
                </c:pt>
                <c:pt idx="98">
                  <c:v>1999–2000</c:v>
                </c:pt>
                <c:pt idx="99">
                  <c:v>2000–2001</c:v>
                </c:pt>
                <c:pt idx="100">
                  <c:v>2001–2002</c:v>
                </c:pt>
                <c:pt idx="101">
                  <c:v>2002–2003</c:v>
                </c:pt>
                <c:pt idx="102">
                  <c:v>2003–2004</c:v>
                </c:pt>
                <c:pt idx="103">
                  <c:v>2004–2005</c:v>
                </c:pt>
                <c:pt idx="104">
                  <c:v>2005–2006</c:v>
                </c:pt>
                <c:pt idx="105">
                  <c:v>2006–2007</c:v>
                </c:pt>
                <c:pt idx="106">
                  <c:v>2007–2008</c:v>
                </c:pt>
                <c:pt idx="107">
                  <c:v>2008–2009</c:v>
                </c:pt>
                <c:pt idx="108">
                  <c:v>2009–2010</c:v>
                </c:pt>
                <c:pt idx="109">
                  <c:v>2010–2011</c:v>
                </c:pt>
                <c:pt idx="110">
                  <c:v>2011–2012</c:v>
                </c:pt>
                <c:pt idx="111">
                  <c:v>2012–2013</c:v>
                </c:pt>
                <c:pt idx="112">
                  <c:v>2013–2014</c:v>
                </c:pt>
                <c:pt idx="113">
                  <c:v>2014–2015</c:v>
                </c:pt>
                <c:pt idx="114">
                  <c:v>2015–2016</c:v>
                </c:pt>
                <c:pt idx="115">
                  <c:v>2016–2017</c:v>
                </c:pt>
                <c:pt idx="116">
                  <c:v>2017–2018</c:v>
                </c:pt>
                <c:pt idx="117">
                  <c:v>2018–2019</c:v>
                </c:pt>
                <c:pt idx="118">
                  <c:v>2019–2020</c:v>
                </c:pt>
                <c:pt idx="119">
                  <c:v>2020–2021</c:v>
                </c:pt>
                <c:pt idx="120">
                  <c:v>2021–2022</c:v>
                </c:pt>
                <c:pt idx="121">
                  <c:v>2022–2023</c:v>
                </c:pt>
                <c:pt idx="122">
                  <c:v>2023–2024</c:v>
                </c:pt>
                <c:pt idx="123">
                  <c:v>2024–2025</c:v>
                </c:pt>
                <c:pt idx="124">
                  <c:v>2025–2026</c:v>
                </c:pt>
              </c:strCache>
            </c:strRef>
          </c:cat>
          <c:val>
            <c:numRef>
              <c:f>'[Bílá_nový sníh.xlsx]zimní sezony'!$O$4:$O$128</c:f>
              <c:numCache>
                <c:formatCode>General</c:formatCode>
                <c:ptCount val="125"/>
                <c:pt idx="0">
                  <c:v>204</c:v>
                </c:pt>
                <c:pt idx="1">
                  <c:v>363</c:v>
                </c:pt>
                <c:pt idx="2">
                  <c:v>206</c:v>
                </c:pt>
                <c:pt idx="3">
                  <c:v>331</c:v>
                </c:pt>
                <c:pt idx="4">
                  <c:v>441</c:v>
                </c:pt>
                <c:pt idx="5">
                  <c:v>401</c:v>
                </c:pt>
                <c:pt idx="6">
                  <c:v>384</c:v>
                </c:pt>
                <c:pt idx="7">
                  <c:v>282</c:v>
                </c:pt>
                <c:pt idx="8">
                  <c:v>330</c:v>
                </c:pt>
                <c:pt idx="9">
                  <c:v>462</c:v>
                </c:pt>
                <c:pt idx="10">
                  <c:v>234</c:v>
                </c:pt>
                <c:pt idx="11">
                  <c:v>270</c:v>
                </c:pt>
                <c:pt idx="12">
                  <c:v>197</c:v>
                </c:pt>
                <c:pt idx="13">
                  <c:v>393</c:v>
                </c:pt>
                <c:pt idx="14">
                  <c:v>506</c:v>
                </c:pt>
                <c:pt idx="15">
                  <c:v>284</c:v>
                </c:pt>
                <c:pt idx="16">
                  <c:v>252</c:v>
                </c:pt>
                <c:pt idx="17">
                  <c:v>178</c:v>
                </c:pt>
                <c:pt idx="18">
                  <c:v>256</c:v>
                </c:pt>
                <c:pt idx="19">
                  <c:v>176</c:v>
                </c:pt>
                <c:pt idx="20">
                  <c:v>240</c:v>
                </c:pt>
                <c:pt idx="21">
                  <c:v>314</c:v>
                </c:pt>
                <c:pt idx="22">
                  <c:v>379</c:v>
                </c:pt>
                <c:pt idx="23">
                  <c:v>148</c:v>
                </c:pt>
                <c:pt idx="24">
                  <c:v>150</c:v>
                </c:pt>
                <c:pt idx="25">
                  <c:v>230</c:v>
                </c:pt>
                <c:pt idx="26">
                  <c:v>222</c:v>
                </c:pt>
                <c:pt idx="27">
                  <c:v>312</c:v>
                </c:pt>
                <c:pt idx="28">
                  <c:v>141</c:v>
                </c:pt>
                <c:pt idx="29">
                  <c:v>290</c:v>
                </c:pt>
                <c:pt idx="30">
                  <c:v>264</c:v>
                </c:pt>
                <c:pt idx="31">
                  <c:v>142</c:v>
                </c:pt>
                <c:pt idx="32">
                  <c:v>161</c:v>
                </c:pt>
                <c:pt idx="33">
                  <c:v>281</c:v>
                </c:pt>
                <c:pt idx="34">
                  <c:v>142</c:v>
                </c:pt>
                <c:pt idx="35">
                  <c:v>345</c:v>
                </c:pt>
                <c:pt idx="36">
                  <c:v>319</c:v>
                </c:pt>
                <c:pt idx="37">
                  <c:v>255</c:v>
                </c:pt>
                <c:pt idx="38">
                  <c:v>285</c:v>
                </c:pt>
                <c:pt idx="39">
                  <c:v>329</c:v>
                </c:pt>
                <c:pt idx="40">
                  <c:v>349</c:v>
                </c:pt>
                <c:pt idx="41">
                  <c:v>257</c:v>
                </c:pt>
                <c:pt idx="42">
                  <c:v>547</c:v>
                </c:pt>
                <c:pt idx="43">
                  <c:v>329</c:v>
                </c:pt>
                <c:pt idx="44">
                  <c:v>296</c:v>
                </c:pt>
                <c:pt idx="45">
                  <c:v>241</c:v>
                </c:pt>
                <c:pt idx="46">
                  <c:v>352</c:v>
                </c:pt>
                <c:pt idx="47">
                  <c:v>362</c:v>
                </c:pt>
                <c:pt idx="48">
                  <c:v>179</c:v>
                </c:pt>
                <c:pt idx="49">
                  <c:v>267</c:v>
                </c:pt>
                <c:pt idx="50">
                  <c:v>440</c:v>
                </c:pt>
                <c:pt idx="51">
                  <c:v>448</c:v>
                </c:pt>
                <c:pt idx="52">
                  <c:v>143</c:v>
                </c:pt>
                <c:pt idx="53">
                  <c:v>380</c:v>
                </c:pt>
                <c:pt idx="54">
                  <c:v>375</c:v>
                </c:pt>
                <c:pt idx="55">
                  <c:v>207</c:v>
                </c:pt>
                <c:pt idx="56">
                  <c:v>326</c:v>
                </c:pt>
                <c:pt idx="57">
                  <c:v>185</c:v>
                </c:pt>
                <c:pt idx="58">
                  <c:v>184</c:v>
                </c:pt>
                <c:pt idx="59">
                  <c:v>162</c:v>
                </c:pt>
                <c:pt idx="60">
                  <c:v>426</c:v>
                </c:pt>
                <c:pt idx="61">
                  <c:v>273</c:v>
                </c:pt>
                <c:pt idx="62">
                  <c:v>184</c:v>
                </c:pt>
                <c:pt idx="63">
                  <c:v>321</c:v>
                </c:pt>
                <c:pt idx="64">
                  <c:v>282</c:v>
                </c:pt>
                <c:pt idx="65">
                  <c:v>365</c:v>
                </c:pt>
                <c:pt idx="66">
                  <c:v>332</c:v>
                </c:pt>
                <c:pt idx="67">
                  <c:v>152</c:v>
                </c:pt>
                <c:pt idx="68">
                  <c:v>310</c:v>
                </c:pt>
                <c:pt idx="69">
                  <c:v>260</c:v>
                </c:pt>
                <c:pt idx="70">
                  <c:v>143</c:v>
                </c:pt>
                <c:pt idx="71">
                  <c:v>335</c:v>
                </c:pt>
                <c:pt idx="72">
                  <c:v>206</c:v>
                </c:pt>
                <c:pt idx="73">
                  <c:v>310</c:v>
                </c:pt>
                <c:pt idx="74">
                  <c:v>390</c:v>
                </c:pt>
                <c:pt idx="75">
                  <c:v>343</c:v>
                </c:pt>
                <c:pt idx="76">
                  <c:v>282</c:v>
                </c:pt>
                <c:pt idx="77">
                  <c:v>248</c:v>
                </c:pt>
                <c:pt idx="78">
                  <c:v>295</c:v>
                </c:pt>
                <c:pt idx="79">
                  <c:v>271</c:v>
                </c:pt>
                <c:pt idx="80">
                  <c:v>374</c:v>
                </c:pt>
                <c:pt idx="81">
                  <c:v>364</c:v>
                </c:pt>
                <c:pt idx="82">
                  <c:v>248</c:v>
                </c:pt>
                <c:pt idx="83">
                  <c:v>275</c:v>
                </c:pt>
                <c:pt idx="84">
                  <c:v>248</c:v>
                </c:pt>
                <c:pt idx="85">
                  <c:v>383</c:v>
                </c:pt>
                <c:pt idx="86">
                  <c:v>280</c:v>
                </c:pt>
                <c:pt idx="87">
                  <c:v>304</c:v>
                </c:pt>
                <c:pt idx="88">
                  <c:v>143</c:v>
                </c:pt>
                <c:pt idx="89">
                  <c:v>147</c:v>
                </c:pt>
                <c:pt idx="90">
                  <c:v>364</c:v>
                </c:pt>
                <c:pt idx="91">
                  <c:v>323</c:v>
                </c:pt>
                <c:pt idx="92">
                  <c:v>222</c:v>
                </c:pt>
                <c:pt idx="93">
                  <c:v>277</c:v>
                </c:pt>
                <c:pt idx="94">
                  <c:v>427</c:v>
                </c:pt>
                <c:pt idx="95">
                  <c:v>184</c:v>
                </c:pt>
                <c:pt idx="96">
                  <c:v>204</c:v>
                </c:pt>
                <c:pt idx="97">
                  <c:v>322</c:v>
                </c:pt>
                <c:pt idx="98">
                  <c:v>415</c:v>
                </c:pt>
                <c:pt idx="99">
                  <c:v>188</c:v>
                </c:pt>
                <c:pt idx="100">
                  <c:v>362</c:v>
                </c:pt>
                <c:pt idx="101">
                  <c:v>207</c:v>
                </c:pt>
                <c:pt idx="102">
                  <c:v>409</c:v>
                </c:pt>
                <c:pt idx="103">
                  <c:v>476</c:v>
                </c:pt>
                <c:pt idx="104">
                  <c:v>541</c:v>
                </c:pt>
                <c:pt idx="105">
                  <c:v>224</c:v>
                </c:pt>
                <c:pt idx="106">
                  <c:v>238</c:v>
                </c:pt>
                <c:pt idx="107">
                  <c:v>461</c:v>
                </c:pt>
                <c:pt idx="108">
                  <c:v>340</c:v>
                </c:pt>
                <c:pt idx="109">
                  <c:v>283</c:v>
                </c:pt>
                <c:pt idx="110">
                  <c:v>409</c:v>
                </c:pt>
                <c:pt idx="111">
                  <c:v>352</c:v>
                </c:pt>
                <c:pt idx="112">
                  <c:v>75</c:v>
                </c:pt>
                <c:pt idx="113">
                  <c:v>231</c:v>
                </c:pt>
                <c:pt idx="114">
                  <c:v>173</c:v>
                </c:pt>
                <c:pt idx="115">
                  <c:v>203</c:v>
                </c:pt>
                <c:pt idx="116">
                  <c:v>211</c:v>
                </c:pt>
                <c:pt idx="117">
                  <c:v>262</c:v>
                </c:pt>
                <c:pt idx="118">
                  <c:v>153</c:v>
                </c:pt>
                <c:pt idx="119">
                  <c:v>337</c:v>
                </c:pt>
                <c:pt idx="120">
                  <c:v>210</c:v>
                </c:pt>
                <c:pt idx="121">
                  <c:v>207</c:v>
                </c:pt>
                <c:pt idx="122">
                  <c:v>153</c:v>
                </c:pt>
                <c:pt idx="123">
                  <c:v>117</c:v>
                </c:pt>
                <c:pt idx="124">
                  <c:v>160</c:v>
                </c:pt>
              </c:numCache>
            </c:numRef>
          </c:val>
          <c:extLst>
            <c:ext xmlns:c16="http://schemas.microsoft.com/office/drawing/2014/chart" uri="{C3380CC4-5D6E-409C-BE32-E72D297353CC}">
              <c16:uniqueId val="{00000000-0A2D-4099-87BF-38A15A53A625}"/>
            </c:ext>
          </c:extLst>
        </c:ser>
        <c:dLbls>
          <c:showLegendKey val="0"/>
          <c:showVal val="0"/>
          <c:showCatName val="0"/>
          <c:showSerName val="0"/>
          <c:showPercent val="0"/>
          <c:showBubbleSize val="0"/>
        </c:dLbls>
        <c:gapWidth val="219"/>
        <c:overlap val="-27"/>
        <c:axId val="552792815"/>
        <c:axId val="552794063"/>
      </c:barChart>
      <c:lineChart>
        <c:grouping val="standard"/>
        <c:varyColors val="0"/>
        <c:ser>
          <c:idx val="1"/>
          <c:order val="1"/>
          <c:tx>
            <c:strRef>
              <c:f>'[Bílá_nový sníh.xlsx]zimní sezony'!$P$3</c:f>
              <c:strCache>
                <c:ptCount val="1"/>
                <c:pt idx="0">
                  <c:v>Long-term average of total new snowfall for the winter season [cm]</c:v>
                </c:pt>
              </c:strCache>
            </c:strRef>
          </c:tx>
          <c:spPr>
            <a:ln w="28575" cap="rnd">
              <a:solidFill>
                <a:srgbClr val="E73331"/>
              </a:solidFill>
              <a:round/>
            </a:ln>
            <a:effectLst/>
          </c:spPr>
          <c:marker>
            <c:symbol val="none"/>
          </c:marker>
          <c:cat>
            <c:strRef>
              <c:f>'[Bílá_nový sníh.xlsx]zimní sezony'!$N$4:$N$128</c:f>
              <c:strCache>
                <c:ptCount val="125"/>
                <c:pt idx="0">
                  <c:v>1901–1902</c:v>
                </c:pt>
                <c:pt idx="1">
                  <c:v>1902–1903</c:v>
                </c:pt>
                <c:pt idx="2">
                  <c:v>1903–1904</c:v>
                </c:pt>
                <c:pt idx="3">
                  <c:v>1904–1905</c:v>
                </c:pt>
                <c:pt idx="4">
                  <c:v>1905–1906</c:v>
                </c:pt>
                <c:pt idx="5">
                  <c:v>1906–1907</c:v>
                </c:pt>
                <c:pt idx="6">
                  <c:v>1907–1908</c:v>
                </c:pt>
                <c:pt idx="7">
                  <c:v>1908–1909</c:v>
                </c:pt>
                <c:pt idx="8">
                  <c:v>1909–1910</c:v>
                </c:pt>
                <c:pt idx="9">
                  <c:v>1910–1911</c:v>
                </c:pt>
                <c:pt idx="10">
                  <c:v>1911–1912</c:v>
                </c:pt>
                <c:pt idx="11">
                  <c:v>1912–1913</c:v>
                </c:pt>
                <c:pt idx="12">
                  <c:v>1913–1914</c:v>
                </c:pt>
                <c:pt idx="13">
                  <c:v>1914–1915</c:v>
                </c:pt>
                <c:pt idx="14">
                  <c:v>1915–1916</c:v>
                </c:pt>
                <c:pt idx="15">
                  <c:v>1916–1917</c:v>
                </c:pt>
                <c:pt idx="16">
                  <c:v>1917–1918</c:v>
                </c:pt>
                <c:pt idx="17">
                  <c:v>1918–1919</c:v>
                </c:pt>
                <c:pt idx="18">
                  <c:v>1919–1920</c:v>
                </c:pt>
                <c:pt idx="19">
                  <c:v>1920–1921</c:v>
                </c:pt>
                <c:pt idx="20">
                  <c:v>1921–1922</c:v>
                </c:pt>
                <c:pt idx="21">
                  <c:v>1922–1923</c:v>
                </c:pt>
                <c:pt idx="22">
                  <c:v>1923–1924</c:v>
                </c:pt>
                <c:pt idx="23">
                  <c:v>1924–1925</c:v>
                </c:pt>
                <c:pt idx="24">
                  <c:v>1925–1926</c:v>
                </c:pt>
                <c:pt idx="25">
                  <c:v>1926–1927</c:v>
                </c:pt>
                <c:pt idx="26">
                  <c:v>1927–1928</c:v>
                </c:pt>
                <c:pt idx="27">
                  <c:v>1928–1929</c:v>
                </c:pt>
                <c:pt idx="28">
                  <c:v>1929–1930</c:v>
                </c:pt>
                <c:pt idx="29">
                  <c:v>1930–1931</c:v>
                </c:pt>
                <c:pt idx="30">
                  <c:v>1931–1932</c:v>
                </c:pt>
                <c:pt idx="31">
                  <c:v>1932–1933</c:v>
                </c:pt>
                <c:pt idx="32">
                  <c:v>1933–1934</c:v>
                </c:pt>
                <c:pt idx="33">
                  <c:v>1934–1935</c:v>
                </c:pt>
                <c:pt idx="34">
                  <c:v>1935–1936</c:v>
                </c:pt>
                <c:pt idx="35">
                  <c:v>1936–1937</c:v>
                </c:pt>
                <c:pt idx="36">
                  <c:v>1937–1938</c:v>
                </c:pt>
                <c:pt idx="37">
                  <c:v>1938–1939</c:v>
                </c:pt>
                <c:pt idx="38">
                  <c:v>1939–1940</c:v>
                </c:pt>
                <c:pt idx="39">
                  <c:v>1940–1941</c:v>
                </c:pt>
                <c:pt idx="40">
                  <c:v>1941–1942</c:v>
                </c:pt>
                <c:pt idx="41">
                  <c:v>1942–1943</c:v>
                </c:pt>
                <c:pt idx="42">
                  <c:v>1943–1944</c:v>
                </c:pt>
                <c:pt idx="43">
                  <c:v>1944–1945</c:v>
                </c:pt>
                <c:pt idx="44">
                  <c:v>1945–1946</c:v>
                </c:pt>
                <c:pt idx="45">
                  <c:v>1946–1947</c:v>
                </c:pt>
                <c:pt idx="46">
                  <c:v>1947–1948</c:v>
                </c:pt>
                <c:pt idx="47">
                  <c:v>1948–1949</c:v>
                </c:pt>
                <c:pt idx="48">
                  <c:v>1949–1950</c:v>
                </c:pt>
                <c:pt idx="49">
                  <c:v>1950–1951</c:v>
                </c:pt>
                <c:pt idx="50">
                  <c:v>1951–1952</c:v>
                </c:pt>
                <c:pt idx="51">
                  <c:v>1952–1953</c:v>
                </c:pt>
                <c:pt idx="52">
                  <c:v>1953–1954</c:v>
                </c:pt>
                <c:pt idx="53">
                  <c:v>1954–1955</c:v>
                </c:pt>
                <c:pt idx="54">
                  <c:v>1955–1956</c:v>
                </c:pt>
                <c:pt idx="55">
                  <c:v>1956–1957</c:v>
                </c:pt>
                <c:pt idx="56">
                  <c:v>1957–1958</c:v>
                </c:pt>
                <c:pt idx="57">
                  <c:v>1958–1959</c:v>
                </c:pt>
                <c:pt idx="58">
                  <c:v>1959–1960</c:v>
                </c:pt>
                <c:pt idx="59">
                  <c:v>1960–1961</c:v>
                </c:pt>
                <c:pt idx="60">
                  <c:v>1961–1962</c:v>
                </c:pt>
                <c:pt idx="61">
                  <c:v>1962–1963</c:v>
                </c:pt>
                <c:pt idx="62">
                  <c:v>1963–1964</c:v>
                </c:pt>
                <c:pt idx="63">
                  <c:v>1964–1965</c:v>
                </c:pt>
                <c:pt idx="64">
                  <c:v>1965–1966</c:v>
                </c:pt>
                <c:pt idx="65">
                  <c:v>1966–1967</c:v>
                </c:pt>
                <c:pt idx="66">
                  <c:v>1967–1968</c:v>
                </c:pt>
                <c:pt idx="67">
                  <c:v>1968–1969</c:v>
                </c:pt>
                <c:pt idx="68">
                  <c:v>1969–1970</c:v>
                </c:pt>
                <c:pt idx="69">
                  <c:v>1970–1971</c:v>
                </c:pt>
                <c:pt idx="70">
                  <c:v>1971–1972</c:v>
                </c:pt>
                <c:pt idx="71">
                  <c:v>1972–1973</c:v>
                </c:pt>
                <c:pt idx="72">
                  <c:v>1973–1974</c:v>
                </c:pt>
                <c:pt idx="73">
                  <c:v>1974–1975</c:v>
                </c:pt>
                <c:pt idx="74">
                  <c:v>1975–1976</c:v>
                </c:pt>
                <c:pt idx="75">
                  <c:v>1976–1977</c:v>
                </c:pt>
                <c:pt idx="76">
                  <c:v>1977–1978</c:v>
                </c:pt>
                <c:pt idx="77">
                  <c:v>1978–1979</c:v>
                </c:pt>
                <c:pt idx="78">
                  <c:v>1979–1980</c:v>
                </c:pt>
                <c:pt idx="79">
                  <c:v>1980–1981</c:v>
                </c:pt>
                <c:pt idx="80">
                  <c:v>1981–1982</c:v>
                </c:pt>
                <c:pt idx="81">
                  <c:v>1982–1983</c:v>
                </c:pt>
                <c:pt idx="82">
                  <c:v>1983–1984</c:v>
                </c:pt>
                <c:pt idx="83">
                  <c:v>1984–1985</c:v>
                </c:pt>
                <c:pt idx="84">
                  <c:v>1985–1986</c:v>
                </c:pt>
                <c:pt idx="85">
                  <c:v>1986–1987</c:v>
                </c:pt>
                <c:pt idx="86">
                  <c:v>1987–1988</c:v>
                </c:pt>
                <c:pt idx="87">
                  <c:v>1988–1989</c:v>
                </c:pt>
                <c:pt idx="88">
                  <c:v>1989–1990</c:v>
                </c:pt>
                <c:pt idx="89">
                  <c:v>1990–1991</c:v>
                </c:pt>
                <c:pt idx="90">
                  <c:v>1991–1992</c:v>
                </c:pt>
                <c:pt idx="91">
                  <c:v>1992–1993</c:v>
                </c:pt>
                <c:pt idx="92">
                  <c:v>1993–1994</c:v>
                </c:pt>
                <c:pt idx="93">
                  <c:v>1994–1995</c:v>
                </c:pt>
                <c:pt idx="94">
                  <c:v>1995–1996</c:v>
                </c:pt>
                <c:pt idx="95">
                  <c:v>1996–1997</c:v>
                </c:pt>
                <c:pt idx="96">
                  <c:v>1997–1998</c:v>
                </c:pt>
                <c:pt idx="97">
                  <c:v>1998–1999</c:v>
                </c:pt>
                <c:pt idx="98">
                  <c:v>1999–2000</c:v>
                </c:pt>
                <c:pt idx="99">
                  <c:v>2000–2001</c:v>
                </c:pt>
                <c:pt idx="100">
                  <c:v>2001–2002</c:v>
                </c:pt>
                <c:pt idx="101">
                  <c:v>2002–2003</c:v>
                </c:pt>
                <c:pt idx="102">
                  <c:v>2003–2004</c:v>
                </c:pt>
                <c:pt idx="103">
                  <c:v>2004–2005</c:v>
                </c:pt>
                <c:pt idx="104">
                  <c:v>2005–2006</c:v>
                </c:pt>
                <c:pt idx="105">
                  <c:v>2006–2007</c:v>
                </c:pt>
                <c:pt idx="106">
                  <c:v>2007–2008</c:v>
                </c:pt>
                <c:pt idx="107">
                  <c:v>2008–2009</c:v>
                </c:pt>
                <c:pt idx="108">
                  <c:v>2009–2010</c:v>
                </c:pt>
                <c:pt idx="109">
                  <c:v>2010–2011</c:v>
                </c:pt>
                <c:pt idx="110">
                  <c:v>2011–2012</c:v>
                </c:pt>
                <c:pt idx="111">
                  <c:v>2012–2013</c:v>
                </c:pt>
                <c:pt idx="112">
                  <c:v>2013–2014</c:v>
                </c:pt>
                <c:pt idx="113">
                  <c:v>2014–2015</c:v>
                </c:pt>
                <c:pt idx="114">
                  <c:v>2015–2016</c:v>
                </c:pt>
                <c:pt idx="115">
                  <c:v>2016–2017</c:v>
                </c:pt>
                <c:pt idx="116">
                  <c:v>2017–2018</c:v>
                </c:pt>
                <c:pt idx="117">
                  <c:v>2018–2019</c:v>
                </c:pt>
                <c:pt idx="118">
                  <c:v>2019–2020</c:v>
                </c:pt>
                <c:pt idx="119">
                  <c:v>2020–2021</c:v>
                </c:pt>
                <c:pt idx="120">
                  <c:v>2021–2022</c:v>
                </c:pt>
                <c:pt idx="121">
                  <c:v>2022–2023</c:v>
                </c:pt>
                <c:pt idx="122">
                  <c:v>2023–2024</c:v>
                </c:pt>
                <c:pt idx="123">
                  <c:v>2024–2025</c:v>
                </c:pt>
                <c:pt idx="124">
                  <c:v>2025–2026</c:v>
                </c:pt>
              </c:strCache>
            </c:strRef>
          </c:cat>
          <c:val>
            <c:numRef>
              <c:f>'[Bílá_nový sníh.xlsx]zimní sezony'!$P$4:$P$128</c:f>
              <c:numCache>
                <c:formatCode>General</c:formatCode>
                <c:ptCount val="125"/>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pt idx="21">
                  <c:v>286</c:v>
                </c:pt>
                <c:pt idx="22">
                  <c:v>286</c:v>
                </c:pt>
                <c:pt idx="23">
                  <c:v>286</c:v>
                </c:pt>
                <c:pt idx="24">
                  <c:v>286</c:v>
                </c:pt>
                <c:pt idx="25">
                  <c:v>286</c:v>
                </c:pt>
                <c:pt idx="26">
                  <c:v>286</c:v>
                </c:pt>
                <c:pt idx="27">
                  <c:v>286</c:v>
                </c:pt>
                <c:pt idx="28">
                  <c:v>286</c:v>
                </c:pt>
                <c:pt idx="29">
                  <c:v>286</c:v>
                </c:pt>
                <c:pt idx="30">
                  <c:v>284</c:v>
                </c:pt>
                <c:pt idx="31">
                  <c:v>284</c:v>
                </c:pt>
                <c:pt idx="32">
                  <c:v>284</c:v>
                </c:pt>
                <c:pt idx="33">
                  <c:v>284</c:v>
                </c:pt>
                <c:pt idx="34">
                  <c:v>284</c:v>
                </c:pt>
                <c:pt idx="35">
                  <c:v>284</c:v>
                </c:pt>
                <c:pt idx="36">
                  <c:v>284</c:v>
                </c:pt>
                <c:pt idx="37">
                  <c:v>284</c:v>
                </c:pt>
                <c:pt idx="38">
                  <c:v>284</c:v>
                </c:pt>
                <c:pt idx="39">
                  <c:v>284</c:v>
                </c:pt>
                <c:pt idx="40">
                  <c:v>284</c:v>
                </c:pt>
                <c:pt idx="41">
                  <c:v>284</c:v>
                </c:pt>
                <c:pt idx="42">
                  <c:v>284</c:v>
                </c:pt>
                <c:pt idx="43">
                  <c:v>284</c:v>
                </c:pt>
                <c:pt idx="44">
                  <c:v>284</c:v>
                </c:pt>
                <c:pt idx="45">
                  <c:v>284</c:v>
                </c:pt>
                <c:pt idx="46">
                  <c:v>284</c:v>
                </c:pt>
                <c:pt idx="47">
                  <c:v>284</c:v>
                </c:pt>
                <c:pt idx="48">
                  <c:v>284</c:v>
                </c:pt>
                <c:pt idx="49">
                  <c:v>284</c:v>
                </c:pt>
                <c:pt idx="50">
                  <c:v>284</c:v>
                </c:pt>
                <c:pt idx="51">
                  <c:v>284</c:v>
                </c:pt>
                <c:pt idx="52">
                  <c:v>284</c:v>
                </c:pt>
                <c:pt idx="53">
                  <c:v>284</c:v>
                </c:pt>
                <c:pt idx="54">
                  <c:v>284</c:v>
                </c:pt>
                <c:pt idx="55">
                  <c:v>284</c:v>
                </c:pt>
                <c:pt idx="56">
                  <c:v>284</c:v>
                </c:pt>
                <c:pt idx="57">
                  <c:v>284</c:v>
                </c:pt>
                <c:pt idx="58">
                  <c:v>284</c:v>
                </c:pt>
                <c:pt idx="59">
                  <c:v>284</c:v>
                </c:pt>
                <c:pt idx="60">
                  <c:v>283</c:v>
                </c:pt>
                <c:pt idx="61">
                  <c:v>283</c:v>
                </c:pt>
                <c:pt idx="62">
                  <c:v>283</c:v>
                </c:pt>
                <c:pt idx="63">
                  <c:v>283</c:v>
                </c:pt>
                <c:pt idx="64">
                  <c:v>283</c:v>
                </c:pt>
                <c:pt idx="65">
                  <c:v>283</c:v>
                </c:pt>
                <c:pt idx="66">
                  <c:v>283</c:v>
                </c:pt>
                <c:pt idx="67">
                  <c:v>283</c:v>
                </c:pt>
                <c:pt idx="68">
                  <c:v>283</c:v>
                </c:pt>
                <c:pt idx="69">
                  <c:v>283</c:v>
                </c:pt>
                <c:pt idx="70">
                  <c:v>283</c:v>
                </c:pt>
                <c:pt idx="71">
                  <c:v>283</c:v>
                </c:pt>
                <c:pt idx="72">
                  <c:v>283</c:v>
                </c:pt>
                <c:pt idx="73">
                  <c:v>283</c:v>
                </c:pt>
                <c:pt idx="74">
                  <c:v>283</c:v>
                </c:pt>
                <c:pt idx="75">
                  <c:v>283</c:v>
                </c:pt>
                <c:pt idx="76">
                  <c:v>283</c:v>
                </c:pt>
                <c:pt idx="77">
                  <c:v>283</c:v>
                </c:pt>
                <c:pt idx="78">
                  <c:v>283</c:v>
                </c:pt>
                <c:pt idx="79">
                  <c:v>283</c:v>
                </c:pt>
                <c:pt idx="80">
                  <c:v>283</c:v>
                </c:pt>
                <c:pt idx="81">
                  <c:v>283</c:v>
                </c:pt>
                <c:pt idx="82">
                  <c:v>283</c:v>
                </c:pt>
                <c:pt idx="83">
                  <c:v>283</c:v>
                </c:pt>
                <c:pt idx="84">
                  <c:v>283</c:v>
                </c:pt>
                <c:pt idx="85">
                  <c:v>283</c:v>
                </c:pt>
                <c:pt idx="86">
                  <c:v>283</c:v>
                </c:pt>
                <c:pt idx="87">
                  <c:v>283</c:v>
                </c:pt>
                <c:pt idx="88">
                  <c:v>283</c:v>
                </c:pt>
                <c:pt idx="89">
                  <c:v>283</c:v>
                </c:pt>
                <c:pt idx="90">
                  <c:v>296</c:v>
                </c:pt>
                <c:pt idx="91">
                  <c:v>296</c:v>
                </c:pt>
                <c:pt idx="92">
                  <c:v>296</c:v>
                </c:pt>
                <c:pt idx="93">
                  <c:v>296</c:v>
                </c:pt>
                <c:pt idx="94">
                  <c:v>296</c:v>
                </c:pt>
                <c:pt idx="95">
                  <c:v>296</c:v>
                </c:pt>
                <c:pt idx="96">
                  <c:v>296</c:v>
                </c:pt>
                <c:pt idx="97">
                  <c:v>296</c:v>
                </c:pt>
                <c:pt idx="98">
                  <c:v>296</c:v>
                </c:pt>
                <c:pt idx="99">
                  <c:v>296</c:v>
                </c:pt>
                <c:pt idx="100">
                  <c:v>296</c:v>
                </c:pt>
                <c:pt idx="101">
                  <c:v>296</c:v>
                </c:pt>
                <c:pt idx="102">
                  <c:v>296</c:v>
                </c:pt>
                <c:pt idx="103">
                  <c:v>296</c:v>
                </c:pt>
                <c:pt idx="104">
                  <c:v>296</c:v>
                </c:pt>
                <c:pt idx="105">
                  <c:v>296</c:v>
                </c:pt>
                <c:pt idx="106">
                  <c:v>296</c:v>
                </c:pt>
                <c:pt idx="107">
                  <c:v>296</c:v>
                </c:pt>
                <c:pt idx="108">
                  <c:v>296</c:v>
                </c:pt>
                <c:pt idx="109">
                  <c:v>296</c:v>
                </c:pt>
                <c:pt idx="110">
                  <c:v>296</c:v>
                </c:pt>
                <c:pt idx="111">
                  <c:v>296</c:v>
                </c:pt>
                <c:pt idx="112">
                  <c:v>296</c:v>
                </c:pt>
                <c:pt idx="113">
                  <c:v>296</c:v>
                </c:pt>
                <c:pt idx="114">
                  <c:v>296</c:v>
                </c:pt>
                <c:pt idx="115">
                  <c:v>296</c:v>
                </c:pt>
                <c:pt idx="116">
                  <c:v>296</c:v>
                </c:pt>
                <c:pt idx="117">
                  <c:v>296</c:v>
                </c:pt>
                <c:pt idx="118">
                  <c:v>296</c:v>
                </c:pt>
                <c:pt idx="119">
                  <c:v>296</c:v>
                </c:pt>
                <c:pt idx="120">
                  <c:v>169</c:v>
                </c:pt>
                <c:pt idx="121">
                  <c:v>169</c:v>
                </c:pt>
                <c:pt idx="122">
                  <c:v>169</c:v>
                </c:pt>
                <c:pt idx="123">
                  <c:v>169</c:v>
                </c:pt>
                <c:pt idx="124">
                  <c:v>169</c:v>
                </c:pt>
              </c:numCache>
            </c:numRef>
          </c:val>
          <c:smooth val="0"/>
          <c:extLst>
            <c:ext xmlns:c16="http://schemas.microsoft.com/office/drawing/2014/chart" uri="{C3380CC4-5D6E-409C-BE32-E72D297353CC}">
              <c16:uniqueId val="{00000001-0A2D-4099-87BF-38A15A53A625}"/>
            </c:ext>
          </c:extLst>
        </c:ser>
        <c:dLbls>
          <c:showLegendKey val="0"/>
          <c:showVal val="0"/>
          <c:showCatName val="0"/>
          <c:showSerName val="0"/>
          <c:showPercent val="0"/>
          <c:showBubbleSize val="0"/>
        </c:dLbls>
        <c:marker val="1"/>
        <c:smooth val="0"/>
        <c:axId val="552792815"/>
        <c:axId val="552794063"/>
      </c:lineChart>
      <c:catAx>
        <c:axId val="552792815"/>
        <c:scaling>
          <c:orientation val="minMax"/>
        </c:scaling>
        <c:delete val="0"/>
        <c:axPos val="b"/>
        <c:numFmt formatCode="General" sourceLinked="1"/>
        <c:majorTickMark val="none"/>
        <c:minorTickMark val="none"/>
        <c:tickLblPos val="nextTo"/>
        <c:spPr>
          <a:noFill/>
          <a:ln w="38100" cap="flat" cmpd="sng" algn="ctr">
            <a:solidFill>
              <a:srgbClr val="14387F"/>
            </a:solidFill>
            <a:round/>
          </a:ln>
          <a:effectLst/>
        </c:spPr>
        <c:txPr>
          <a:bodyPr rot="-60000000" spcFirstLastPara="1" vertOverflow="ellipsis" vert="horz" wrap="square" anchor="ctr" anchorCtr="1"/>
          <a:lstStyle/>
          <a:p>
            <a:pPr>
              <a:defRPr sz="900" b="0" i="0" u="none" strike="noStrike" kern="1200" baseline="0">
                <a:solidFill>
                  <a:srgbClr val="14387F"/>
                </a:solidFill>
                <a:latin typeface="Arial" panose="020B0604020202020204" pitchFamily="34" charset="0"/>
                <a:ea typeface="+mn-ea"/>
                <a:cs typeface="Arial" panose="020B0604020202020204" pitchFamily="34" charset="0"/>
              </a:defRPr>
            </a:pPr>
            <a:endParaRPr lang="cs-CZ"/>
          </a:p>
        </c:txPr>
        <c:crossAx val="552794063"/>
        <c:crosses val="autoZero"/>
        <c:auto val="1"/>
        <c:lblAlgn val="ctr"/>
        <c:lblOffset val="100"/>
        <c:noMultiLvlLbl val="0"/>
      </c:catAx>
      <c:valAx>
        <c:axId val="552794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38100">
            <a:solidFill>
              <a:srgbClr val="14387F"/>
            </a:solidFill>
          </a:ln>
          <a:effectLst/>
        </c:spPr>
        <c:txPr>
          <a:bodyPr rot="-60000000" spcFirstLastPara="1" vertOverflow="ellipsis" vert="horz" wrap="square" anchor="ctr" anchorCtr="1"/>
          <a:lstStyle/>
          <a:p>
            <a:pPr>
              <a:defRPr sz="900" b="0" i="0" u="none" strike="noStrike" kern="1200" baseline="0">
                <a:solidFill>
                  <a:srgbClr val="14387F"/>
                </a:solidFill>
                <a:latin typeface="Arial" panose="020B0604020202020204" pitchFamily="34" charset="0"/>
                <a:ea typeface="+mn-ea"/>
                <a:cs typeface="Arial" panose="020B0604020202020204" pitchFamily="34" charset="0"/>
              </a:defRPr>
            </a:pPr>
            <a:endParaRPr lang="cs-CZ"/>
          </a:p>
        </c:txPr>
        <c:crossAx val="55279281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rgbClr val="14387F"/>
              </a:solidFill>
              <a:latin typeface="Arial" panose="020B0604020202020204" pitchFamily="34" charset="0"/>
              <a:ea typeface="+mn-ea"/>
              <a:cs typeface="Arial" panose="020B0604020202020204" pitchFamily="34" charset="0"/>
            </a:defRPr>
          </a:pPr>
          <a:endParaRPr lang="cs-CZ"/>
        </a:p>
      </c:txPr>
    </c:legend>
    <c:plotVisOnly val="1"/>
    <c:dispBlanksAs val="gap"/>
    <c:showDLblsOverMax val="0"/>
  </c:chart>
  <c:spPr>
    <a:solidFill>
      <a:schemeClr val="bg1"/>
    </a:solidFill>
    <a:ln w="9525" cap="flat" cmpd="sng" algn="ctr">
      <a:noFill/>
      <a:round/>
    </a:ln>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sz="1000">
                <a:latin typeface="Arial" panose="020B0604020202020204" pitchFamily="34" charset="0"/>
                <a:cs typeface="Arial" panose="020B0604020202020204" pitchFamily="34" charset="0"/>
              </a:rPr>
              <a:t>[cm]</a:t>
            </a:r>
          </a:p>
        </c:rich>
      </c:tx>
      <c:layout>
        <c:manualLayout>
          <c:xMode val="edge"/>
          <c:yMode val="edge"/>
          <c:x val="5.2477933079397451E-2"/>
          <c:y val="4.757261896052698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4.8767750185073018E-2"/>
          <c:y val="3.6075808249721307E-2"/>
          <c:w val="0.9324288310115082"/>
          <c:h val="0.72611662672600708"/>
        </c:manualLayout>
      </c:layout>
      <c:barChart>
        <c:barDir val="col"/>
        <c:grouping val="clustered"/>
        <c:varyColors val="0"/>
        <c:ser>
          <c:idx val="0"/>
          <c:order val="0"/>
          <c:tx>
            <c:strRef>
              <c:f>'[Bílá_O1BILA01_SCE_max.xls]List 1 (2)'!$C$3</c:f>
              <c:strCache>
                <c:ptCount val="1"/>
                <c:pt idx="0">
                  <c:v>Annual maximum total snow depth (cm)</c:v>
                </c:pt>
              </c:strCache>
            </c:strRef>
          </c:tx>
          <c:spPr>
            <a:solidFill>
              <a:schemeClr val="accent1"/>
            </a:solidFill>
            <a:ln>
              <a:noFill/>
            </a:ln>
            <a:effectLst/>
          </c:spPr>
          <c:invertIfNegative val="0"/>
          <c:cat>
            <c:strRef>
              <c:f>'[Bílá_O1BILA01_SCE_max.xls]List 1 (2)'!$B$4:$B$94</c:f>
              <c:strCache>
                <c:ptCount val="91"/>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pt idx="73">
                  <c:v>2009</c:v>
                </c:pt>
                <c:pt idx="74">
                  <c:v>2010</c:v>
                </c:pt>
                <c:pt idx="75">
                  <c:v>2011</c:v>
                </c:pt>
                <c:pt idx="76">
                  <c:v>2012</c:v>
                </c:pt>
                <c:pt idx="77">
                  <c:v>2013</c:v>
                </c:pt>
                <c:pt idx="78">
                  <c:v>2014</c:v>
                </c:pt>
                <c:pt idx="79">
                  <c:v>2015</c:v>
                </c:pt>
                <c:pt idx="80">
                  <c:v>2016</c:v>
                </c:pt>
                <c:pt idx="81">
                  <c:v>2017</c:v>
                </c:pt>
                <c:pt idx="82">
                  <c:v>2018</c:v>
                </c:pt>
                <c:pt idx="83">
                  <c:v>2019</c:v>
                </c:pt>
                <c:pt idx="84">
                  <c:v>2020</c:v>
                </c:pt>
                <c:pt idx="85">
                  <c:v>2021</c:v>
                </c:pt>
                <c:pt idx="86">
                  <c:v>2022</c:v>
                </c:pt>
                <c:pt idx="87">
                  <c:v>2023</c:v>
                </c:pt>
                <c:pt idx="88">
                  <c:v>2024</c:v>
                </c:pt>
                <c:pt idx="89">
                  <c:v>2025</c:v>
                </c:pt>
                <c:pt idx="90">
                  <c:v>2026</c:v>
                </c:pt>
              </c:strCache>
            </c:strRef>
          </c:cat>
          <c:val>
            <c:numRef>
              <c:f>'[Bílá_O1BILA01_SCE_max.xls]List 1 (2)'!$C$4:$C$94</c:f>
              <c:numCache>
                <c:formatCode>General</c:formatCode>
                <c:ptCount val="91"/>
                <c:pt idx="0">
                  <c:v>72</c:v>
                </c:pt>
                <c:pt idx="1">
                  <c:v>159</c:v>
                </c:pt>
                <c:pt idx="2">
                  <c:v>81</c:v>
                </c:pt>
                <c:pt idx="3">
                  <c:v>105</c:v>
                </c:pt>
                <c:pt idx="4">
                  <c:v>121</c:v>
                </c:pt>
                <c:pt idx="5">
                  <c:v>129</c:v>
                </c:pt>
                <c:pt idx="6">
                  <c:v>124</c:v>
                </c:pt>
                <c:pt idx="7">
                  <c:v>62</c:v>
                </c:pt>
                <c:pt idx="8">
                  <c:v>198</c:v>
                </c:pt>
                <c:pt idx="9">
                  <c:v>134</c:v>
                </c:pt>
                <c:pt idx="10">
                  <c:v>107</c:v>
                </c:pt>
                <c:pt idx="11">
                  <c:v>100</c:v>
                </c:pt>
                <c:pt idx="12">
                  <c:v>85</c:v>
                </c:pt>
                <c:pt idx="13">
                  <c:v>130</c:v>
                </c:pt>
                <c:pt idx="14">
                  <c:v>54</c:v>
                </c:pt>
                <c:pt idx="15">
                  <c:v>87</c:v>
                </c:pt>
                <c:pt idx="16">
                  <c:v>130</c:v>
                </c:pt>
                <c:pt idx="17">
                  <c:v>109</c:v>
                </c:pt>
                <c:pt idx="18">
                  <c:v>45</c:v>
                </c:pt>
                <c:pt idx="19">
                  <c:v>70</c:v>
                </c:pt>
                <c:pt idx="20">
                  <c:v>129</c:v>
                </c:pt>
                <c:pt idx="21">
                  <c:v>36</c:v>
                </c:pt>
                <c:pt idx="22">
                  <c:v>90</c:v>
                </c:pt>
                <c:pt idx="23">
                  <c:v>45</c:v>
                </c:pt>
                <c:pt idx="24">
                  <c:v>49</c:v>
                </c:pt>
                <c:pt idx="25">
                  <c:v>50</c:v>
                </c:pt>
                <c:pt idx="26">
                  <c:v>102</c:v>
                </c:pt>
                <c:pt idx="27">
                  <c:v>95</c:v>
                </c:pt>
                <c:pt idx="28">
                  <c:v>87</c:v>
                </c:pt>
                <c:pt idx="29">
                  <c:v>98</c:v>
                </c:pt>
                <c:pt idx="30">
                  <c:v>87</c:v>
                </c:pt>
                <c:pt idx="31">
                  <c:v>87</c:v>
                </c:pt>
                <c:pt idx="32">
                  <c:v>127</c:v>
                </c:pt>
                <c:pt idx="33">
                  <c:v>61</c:v>
                </c:pt>
                <c:pt idx="34">
                  <c:v>88</c:v>
                </c:pt>
                <c:pt idx="35">
                  <c:v>75</c:v>
                </c:pt>
                <c:pt idx="36">
                  <c:v>45</c:v>
                </c:pt>
                <c:pt idx="37">
                  <c:v>97</c:v>
                </c:pt>
                <c:pt idx="38">
                  <c:v>56</c:v>
                </c:pt>
                <c:pt idx="39">
                  <c:v>52</c:v>
                </c:pt>
                <c:pt idx="40">
                  <c:v>109</c:v>
                </c:pt>
                <c:pt idx="41">
                  <c:v>55</c:v>
                </c:pt>
                <c:pt idx="42">
                  <c:v>68</c:v>
                </c:pt>
                <c:pt idx="43">
                  <c:v>70</c:v>
                </c:pt>
                <c:pt idx="44">
                  <c:v>60</c:v>
                </c:pt>
                <c:pt idx="45">
                  <c:v>95</c:v>
                </c:pt>
                <c:pt idx="46">
                  <c:v>85</c:v>
                </c:pt>
                <c:pt idx="47">
                  <c:v>110</c:v>
                </c:pt>
                <c:pt idx="48">
                  <c:v>80</c:v>
                </c:pt>
                <c:pt idx="49">
                  <c:v>110</c:v>
                </c:pt>
                <c:pt idx="50">
                  <c:v>98</c:v>
                </c:pt>
                <c:pt idx="51">
                  <c:v>107</c:v>
                </c:pt>
                <c:pt idx="52">
                  <c:v>110</c:v>
                </c:pt>
                <c:pt idx="53">
                  <c:v>80</c:v>
                </c:pt>
                <c:pt idx="54">
                  <c:v>26</c:v>
                </c:pt>
                <c:pt idx="55">
                  <c:v>95</c:v>
                </c:pt>
                <c:pt idx="56">
                  <c:v>102</c:v>
                </c:pt>
                <c:pt idx="57">
                  <c:v>95</c:v>
                </c:pt>
                <c:pt idx="58">
                  <c:v>45</c:v>
                </c:pt>
                <c:pt idx="59">
                  <c:v>56</c:v>
                </c:pt>
                <c:pt idx="60">
                  <c:v>92</c:v>
                </c:pt>
                <c:pt idx="61">
                  <c:v>40</c:v>
                </c:pt>
                <c:pt idx="62">
                  <c:v>58</c:v>
                </c:pt>
                <c:pt idx="63">
                  <c:v>92</c:v>
                </c:pt>
                <c:pt idx="64">
                  <c:v>102</c:v>
                </c:pt>
                <c:pt idx="65">
                  <c:v>96</c:v>
                </c:pt>
                <c:pt idx="66">
                  <c:v>118</c:v>
                </c:pt>
                <c:pt idx="67">
                  <c:v>55</c:v>
                </c:pt>
                <c:pt idx="68">
                  <c:v>82</c:v>
                </c:pt>
                <c:pt idx="69">
                  <c:v>162</c:v>
                </c:pt>
                <c:pt idx="70">
                  <c:v>148</c:v>
                </c:pt>
                <c:pt idx="71">
                  <c:v>48</c:v>
                </c:pt>
                <c:pt idx="72">
                  <c:v>34</c:v>
                </c:pt>
                <c:pt idx="73">
                  <c:v>95</c:v>
                </c:pt>
                <c:pt idx="74">
                  <c:v>86</c:v>
                </c:pt>
                <c:pt idx="75">
                  <c:v>25</c:v>
                </c:pt>
                <c:pt idx="76">
                  <c:v>145</c:v>
                </c:pt>
                <c:pt idx="77">
                  <c:v>60</c:v>
                </c:pt>
                <c:pt idx="78">
                  <c:v>16</c:v>
                </c:pt>
                <c:pt idx="79">
                  <c:v>57</c:v>
                </c:pt>
                <c:pt idx="80">
                  <c:v>45</c:v>
                </c:pt>
                <c:pt idx="81">
                  <c:v>45</c:v>
                </c:pt>
                <c:pt idx="82">
                  <c:v>30</c:v>
                </c:pt>
                <c:pt idx="83">
                  <c:v>90</c:v>
                </c:pt>
                <c:pt idx="84">
                  <c:v>23</c:v>
                </c:pt>
                <c:pt idx="85">
                  <c:v>72</c:v>
                </c:pt>
                <c:pt idx="86">
                  <c:v>65</c:v>
                </c:pt>
                <c:pt idx="87">
                  <c:v>62</c:v>
                </c:pt>
                <c:pt idx="88">
                  <c:v>18</c:v>
                </c:pt>
                <c:pt idx="89">
                  <c:v>40</c:v>
                </c:pt>
                <c:pt idx="90">
                  <c:v>55</c:v>
                </c:pt>
              </c:numCache>
            </c:numRef>
          </c:val>
          <c:extLst>
            <c:ext xmlns:c16="http://schemas.microsoft.com/office/drawing/2014/chart" uri="{C3380CC4-5D6E-409C-BE32-E72D297353CC}">
              <c16:uniqueId val="{00000000-CC08-4D96-98CE-2110B8347B5D}"/>
            </c:ext>
          </c:extLst>
        </c:ser>
        <c:dLbls>
          <c:showLegendKey val="0"/>
          <c:showVal val="0"/>
          <c:showCatName val="0"/>
          <c:showSerName val="0"/>
          <c:showPercent val="0"/>
          <c:showBubbleSize val="0"/>
        </c:dLbls>
        <c:gapWidth val="219"/>
        <c:overlap val="-27"/>
        <c:axId val="27056495"/>
        <c:axId val="27055247"/>
      </c:barChart>
      <c:lineChart>
        <c:grouping val="standard"/>
        <c:varyColors val="0"/>
        <c:ser>
          <c:idx val="1"/>
          <c:order val="1"/>
          <c:tx>
            <c:strRef>
              <c:f>'[Bílá_O1BILA01_SCE_max.xls]List 1 (2)'!$D$3</c:f>
              <c:strCache>
                <c:ptCount val="1"/>
                <c:pt idx="0">
                  <c:v>Long-term annual average of the maximum total snow depth (cm)</c:v>
                </c:pt>
              </c:strCache>
            </c:strRef>
          </c:tx>
          <c:spPr>
            <a:ln w="28575" cap="rnd">
              <a:solidFill>
                <a:schemeClr val="accent2"/>
              </a:solidFill>
              <a:round/>
            </a:ln>
            <a:effectLst/>
          </c:spPr>
          <c:marker>
            <c:symbol val="none"/>
          </c:marker>
          <c:cat>
            <c:strRef>
              <c:f>'[Bílá_O1BILA01_SCE_max.xls]List 1 (2)'!$B$4:$B$94</c:f>
              <c:strCache>
                <c:ptCount val="91"/>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pt idx="73">
                  <c:v>2009</c:v>
                </c:pt>
                <c:pt idx="74">
                  <c:v>2010</c:v>
                </c:pt>
                <c:pt idx="75">
                  <c:v>2011</c:v>
                </c:pt>
                <c:pt idx="76">
                  <c:v>2012</c:v>
                </c:pt>
                <c:pt idx="77">
                  <c:v>2013</c:v>
                </c:pt>
                <c:pt idx="78">
                  <c:v>2014</c:v>
                </c:pt>
                <c:pt idx="79">
                  <c:v>2015</c:v>
                </c:pt>
                <c:pt idx="80">
                  <c:v>2016</c:v>
                </c:pt>
                <c:pt idx="81">
                  <c:v>2017</c:v>
                </c:pt>
                <c:pt idx="82">
                  <c:v>2018</c:v>
                </c:pt>
                <c:pt idx="83">
                  <c:v>2019</c:v>
                </c:pt>
                <c:pt idx="84">
                  <c:v>2020</c:v>
                </c:pt>
                <c:pt idx="85">
                  <c:v>2021</c:v>
                </c:pt>
                <c:pt idx="86">
                  <c:v>2022</c:v>
                </c:pt>
                <c:pt idx="87">
                  <c:v>2023</c:v>
                </c:pt>
                <c:pt idx="88">
                  <c:v>2024</c:v>
                </c:pt>
                <c:pt idx="89">
                  <c:v>2025</c:v>
                </c:pt>
                <c:pt idx="90">
                  <c:v>2026</c:v>
                </c:pt>
              </c:strCache>
            </c:strRef>
          </c:cat>
          <c:val>
            <c:numRef>
              <c:f>'[Bílá_O1BILA01_SCE_max.xls]List 1 (2)'!$D$4:$D$94</c:f>
              <c:numCache>
                <c:formatCode>General</c:formatCode>
                <c:ptCount val="91"/>
                <c:pt idx="0">
                  <c:v>98</c:v>
                </c:pt>
                <c:pt idx="1">
                  <c:v>98</c:v>
                </c:pt>
                <c:pt idx="2">
                  <c:v>98</c:v>
                </c:pt>
                <c:pt idx="3">
                  <c:v>98</c:v>
                </c:pt>
                <c:pt idx="4">
                  <c:v>98</c:v>
                </c:pt>
                <c:pt idx="5">
                  <c:v>98</c:v>
                </c:pt>
                <c:pt idx="6">
                  <c:v>98</c:v>
                </c:pt>
                <c:pt idx="7">
                  <c:v>98</c:v>
                </c:pt>
                <c:pt idx="8">
                  <c:v>98</c:v>
                </c:pt>
                <c:pt idx="9">
                  <c:v>98</c:v>
                </c:pt>
                <c:pt idx="10">
                  <c:v>98</c:v>
                </c:pt>
                <c:pt idx="11">
                  <c:v>98</c:v>
                </c:pt>
                <c:pt idx="12">
                  <c:v>98</c:v>
                </c:pt>
                <c:pt idx="13">
                  <c:v>98</c:v>
                </c:pt>
                <c:pt idx="14">
                  <c:v>98</c:v>
                </c:pt>
                <c:pt idx="15">
                  <c:v>98</c:v>
                </c:pt>
                <c:pt idx="16">
                  <c:v>98</c:v>
                </c:pt>
                <c:pt idx="17">
                  <c:v>98</c:v>
                </c:pt>
                <c:pt idx="18">
                  <c:v>98</c:v>
                </c:pt>
                <c:pt idx="19">
                  <c:v>98</c:v>
                </c:pt>
                <c:pt idx="20">
                  <c:v>98</c:v>
                </c:pt>
                <c:pt idx="21">
                  <c:v>98</c:v>
                </c:pt>
                <c:pt idx="22">
                  <c:v>98</c:v>
                </c:pt>
                <c:pt idx="23">
                  <c:v>98</c:v>
                </c:pt>
                <c:pt idx="24">
                  <c:v>98</c:v>
                </c:pt>
                <c:pt idx="25">
                  <c:v>82</c:v>
                </c:pt>
                <c:pt idx="26">
                  <c:v>82</c:v>
                </c:pt>
                <c:pt idx="27">
                  <c:v>82</c:v>
                </c:pt>
                <c:pt idx="28">
                  <c:v>82</c:v>
                </c:pt>
                <c:pt idx="29">
                  <c:v>82</c:v>
                </c:pt>
                <c:pt idx="30">
                  <c:v>82</c:v>
                </c:pt>
                <c:pt idx="31">
                  <c:v>82</c:v>
                </c:pt>
                <c:pt idx="32">
                  <c:v>82</c:v>
                </c:pt>
                <c:pt idx="33">
                  <c:v>82</c:v>
                </c:pt>
                <c:pt idx="34">
                  <c:v>82</c:v>
                </c:pt>
                <c:pt idx="35">
                  <c:v>82</c:v>
                </c:pt>
                <c:pt idx="36">
                  <c:v>82</c:v>
                </c:pt>
                <c:pt idx="37">
                  <c:v>82</c:v>
                </c:pt>
                <c:pt idx="38">
                  <c:v>82</c:v>
                </c:pt>
                <c:pt idx="39">
                  <c:v>82</c:v>
                </c:pt>
                <c:pt idx="40">
                  <c:v>82</c:v>
                </c:pt>
                <c:pt idx="41">
                  <c:v>82</c:v>
                </c:pt>
                <c:pt idx="42">
                  <c:v>82</c:v>
                </c:pt>
                <c:pt idx="43">
                  <c:v>82</c:v>
                </c:pt>
                <c:pt idx="44">
                  <c:v>82</c:v>
                </c:pt>
                <c:pt idx="45">
                  <c:v>82</c:v>
                </c:pt>
                <c:pt idx="46">
                  <c:v>82</c:v>
                </c:pt>
                <c:pt idx="47">
                  <c:v>82</c:v>
                </c:pt>
                <c:pt idx="48">
                  <c:v>82</c:v>
                </c:pt>
                <c:pt idx="49">
                  <c:v>82</c:v>
                </c:pt>
                <c:pt idx="50">
                  <c:v>82</c:v>
                </c:pt>
                <c:pt idx="51">
                  <c:v>82</c:v>
                </c:pt>
                <c:pt idx="52">
                  <c:v>82</c:v>
                </c:pt>
                <c:pt idx="53">
                  <c:v>82</c:v>
                </c:pt>
                <c:pt idx="54">
                  <c:v>82</c:v>
                </c:pt>
                <c:pt idx="55">
                  <c:v>75</c:v>
                </c:pt>
                <c:pt idx="56">
                  <c:v>75</c:v>
                </c:pt>
                <c:pt idx="57">
                  <c:v>75</c:v>
                </c:pt>
                <c:pt idx="58">
                  <c:v>75</c:v>
                </c:pt>
                <c:pt idx="59">
                  <c:v>75</c:v>
                </c:pt>
                <c:pt idx="60">
                  <c:v>75</c:v>
                </c:pt>
                <c:pt idx="61">
                  <c:v>75</c:v>
                </c:pt>
                <c:pt idx="62">
                  <c:v>75</c:v>
                </c:pt>
                <c:pt idx="63">
                  <c:v>75</c:v>
                </c:pt>
                <c:pt idx="64">
                  <c:v>75</c:v>
                </c:pt>
                <c:pt idx="65">
                  <c:v>75</c:v>
                </c:pt>
                <c:pt idx="66">
                  <c:v>75</c:v>
                </c:pt>
                <c:pt idx="67">
                  <c:v>75</c:v>
                </c:pt>
                <c:pt idx="68">
                  <c:v>75</c:v>
                </c:pt>
                <c:pt idx="69">
                  <c:v>75</c:v>
                </c:pt>
                <c:pt idx="70">
                  <c:v>75</c:v>
                </c:pt>
                <c:pt idx="71">
                  <c:v>75</c:v>
                </c:pt>
                <c:pt idx="72">
                  <c:v>75</c:v>
                </c:pt>
                <c:pt idx="73">
                  <c:v>75</c:v>
                </c:pt>
                <c:pt idx="74">
                  <c:v>75</c:v>
                </c:pt>
                <c:pt idx="75">
                  <c:v>75</c:v>
                </c:pt>
                <c:pt idx="76">
                  <c:v>75</c:v>
                </c:pt>
                <c:pt idx="77">
                  <c:v>75</c:v>
                </c:pt>
                <c:pt idx="78">
                  <c:v>75</c:v>
                </c:pt>
                <c:pt idx="79">
                  <c:v>75</c:v>
                </c:pt>
                <c:pt idx="80">
                  <c:v>75</c:v>
                </c:pt>
                <c:pt idx="81">
                  <c:v>75</c:v>
                </c:pt>
                <c:pt idx="82">
                  <c:v>75</c:v>
                </c:pt>
                <c:pt idx="83">
                  <c:v>75</c:v>
                </c:pt>
                <c:pt idx="84">
                  <c:v>75</c:v>
                </c:pt>
                <c:pt idx="85">
                  <c:v>51</c:v>
                </c:pt>
                <c:pt idx="86">
                  <c:v>51</c:v>
                </c:pt>
                <c:pt idx="87">
                  <c:v>51</c:v>
                </c:pt>
                <c:pt idx="88">
                  <c:v>51</c:v>
                </c:pt>
                <c:pt idx="89">
                  <c:v>51</c:v>
                </c:pt>
              </c:numCache>
            </c:numRef>
          </c:val>
          <c:smooth val="0"/>
          <c:extLst>
            <c:ext xmlns:c16="http://schemas.microsoft.com/office/drawing/2014/chart" uri="{C3380CC4-5D6E-409C-BE32-E72D297353CC}">
              <c16:uniqueId val="{00000001-CC08-4D96-98CE-2110B8347B5D}"/>
            </c:ext>
          </c:extLst>
        </c:ser>
        <c:dLbls>
          <c:showLegendKey val="0"/>
          <c:showVal val="0"/>
          <c:showCatName val="0"/>
          <c:showSerName val="0"/>
          <c:showPercent val="0"/>
          <c:showBubbleSize val="0"/>
        </c:dLbls>
        <c:marker val="1"/>
        <c:smooth val="0"/>
        <c:axId val="27056495"/>
        <c:axId val="27055247"/>
      </c:lineChart>
      <c:catAx>
        <c:axId val="2705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7055247"/>
        <c:crosses val="autoZero"/>
        <c:auto val="1"/>
        <c:lblAlgn val="ctr"/>
        <c:lblOffset val="100"/>
        <c:noMultiLvlLbl val="0"/>
      </c:catAx>
      <c:valAx>
        <c:axId val="27055247"/>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705649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rázdný_voda">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
            <a:ext cx="9202727" cy="687600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00830" y="2380971"/>
            <a:ext cx="3432562" cy="1274841"/>
          </a:xfrm>
          <a:prstGeom prst="rect">
            <a:avLst/>
          </a:prstGeom>
        </p:spPr>
      </p:pic>
    </p:spTree>
    <p:extLst>
      <p:ext uri="{BB962C8B-B14F-4D97-AF65-F5344CB8AC3E}">
        <p14:creationId xmlns:p14="http://schemas.microsoft.com/office/powerpoint/2010/main" val="253907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rázdný_louka">
    <p:spTree>
      <p:nvGrpSpPr>
        <p:cNvPr id="1" name=""/>
        <p:cNvGrpSpPr/>
        <p:nvPr/>
      </p:nvGrpSpPr>
      <p:grpSpPr>
        <a:xfrm>
          <a:off x="0" y="0"/>
          <a:ext cx="0" cy="0"/>
          <a:chOff x="0" y="0"/>
          <a:chExt cx="0" cy="0"/>
        </a:xfrm>
      </p:grpSpPr>
      <p:pic>
        <p:nvPicPr>
          <p:cNvPr id="3" name="Obráze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
            <a:ext cx="9202727" cy="687600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00830" y="2380971"/>
            <a:ext cx="3432562" cy="1274841"/>
          </a:xfrm>
          <a:prstGeom prst="rect">
            <a:avLst/>
          </a:prstGeom>
        </p:spPr>
      </p:pic>
    </p:spTree>
    <p:extLst>
      <p:ext uri="{BB962C8B-B14F-4D97-AF65-F5344CB8AC3E}">
        <p14:creationId xmlns:p14="http://schemas.microsoft.com/office/powerpoint/2010/main" val="244607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ázdný_nebe">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
            <a:ext cx="9202727" cy="687600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00830" y="2380971"/>
            <a:ext cx="3432562" cy="1274841"/>
          </a:xfrm>
          <a:prstGeom prst="rect">
            <a:avLst/>
          </a:prstGeom>
        </p:spPr>
      </p:pic>
    </p:spTree>
    <p:extLst>
      <p:ext uri="{BB962C8B-B14F-4D97-AF65-F5344CB8AC3E}">
        <p14:creationId xmlns:p14="http://schemas.microsoft.com/office/powerpoint/2010/main" val="240141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rgbClr val="023E88"/>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055118" y="3392473"/>
            <a:ext cx="6858000" cy="1655762"/>
          </a:xfrm>
        </p:spPr>
        <p:txBody>
          <a:bodyPr/>
          <a:lstStyle>
            <a:lvl1pPr marL="0" indent="0" algn="l">
              <a:buNone/>
              <a:defRPr sz="1800" i="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dirty="0" smtClean="0"/>
              <a:t>Jméno</a:t>
            </a:r>
            <a:endParaRPr lang="cs-CZ" dirty="0"/>
          </a:p>
        </p:txBody>
      </p:sp>
      <p:pic>
        <p:nvPicPr>
          <p:cNvPr id="8" name="Obráze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891" y="6371065"/>
            <a:ext cx="988040" cy="114645"/>
          </a:xfrm>
          <a:prstGeom prst="rect">
            <a:avLst/>
          </a:prstGeom>
        </p:spPr>
      </p:pic>
      <p:pic>
        <p:nvPicPr>
          <p:cNvPr id="9" name="Obráze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7893" y="6111087"/>
            <a:ext cx="1001751" cy="372047"/>
          </a:xfrm>
          <a:prstGeom prst="rect">
            <a:avLst/>
          </a:prstGeom>
        </p:spPr>
      </p:pic>
      <p:sp>
        <p:nvSpPr>
          <p:cNvPr id="11" name="Nadpis 10"/>
          <p:cNvSpPr>
            <a:spLocks noGrp="1"/>
          </p:cNvSpPr>
          <p:nvPr>
            <p:ph type="title" hasCustomPrompt="1"/>
          </p:nvPr>
        </p:nvSpPr>
        <p:spPr>
          <a:xfrm>
            <a:off x="1055118" y="1829050"/>
            <a:ext cx="7886700" cy="1325563"/>
          </a:xfrm>
        </p:spPr>
        <p:txBody>
          <a:bodyPr>
            <a:noAutofit/>
          </a:bodyPr>
          <a:lstStyle>
            <a:lvl1pPr>
              <a:defRPr sz="5300" b="1" spc="170" baseline="0">
                <a:solidFill>
                  <a:schemeClr val="bg1"/>
                </a:solidFill>
              </a:defRPr>
            </a:lvl1pPr>
          </a:lstStyle>
          <a:p>
            <a:r>
              <a:rPr lang="cs-CZ" dirty="0" smtClean="0"/>
              <a:t>Název prezentace</a:t>
            </a:r>
            <a:endParaRPr lang="cs-CZ" dirty="0"/>
          </a:p>
        </p:txBody>
      </p:sp>
    </p:spTree>
    <p:extLst>
      <p:ext uri="{BB962C8B-B14F-4D97-AF65-F5344CB8AC3E}">
        <p14:creationId xmlns:p14="http://schemas.microsoft.com/office/powerpoint/2010/main" val="35091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564287" y="1462410"/>
            <a:ext cx="7886700" cy="4351338"/>
          </a:xfrm>
        </p:spPr>
        <p:txBody>
          <a:bodyPr>
            <a:normAutofit/>
          </a:bodyPr>
          <a:lstStyle>
            <a:lvl1pPr marL="0" indent="0">
              <a:lnSpc>
                <a:spcPct val="110000"/>
              </a:lnSpc>
              <a:spcAft>
                <a:spcPts val="3300"/>
              </a:spcAft>
              <a:buNone/>
              <a:defRPr sz="1800" baseline="0">
                <a:solidFill>
                  <a:srgbClr val="023E88"/>
                </a:solidFill>
                <a:latin typeface="Times New Roman" panose="02020603050405020304" pitchFamily="18" charset="0"/>
                <a:cs typeface="Times New Roman" panose="02020603050405020304" pitchFamily="18" charset="0"/>
              </a:defRPr>
            </a:lvl1pPr>
            <a:lvl2pPr marL="177800" indent="-177800">
              <a:spcAft>
                <a:spcPts val="570"/>
              </a:spcAft>
              <a:buFont typeface="Times New Roman" panose="02020603050405020304" pitchFamily="18" charset="0"/>
              <a:buChar char="‒"/>
              <a:defRPr sz="2000">
                <a:solidFill>
                  <a:srgbClr val="023E88"/>
                </a:solidFill>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cs-CZ" dirty="0" smtClean="0"/>
              <a:t>Sem zadejte text</a:t>
            </a:r>
          </a:p>
          <a:p>
            <a:pPr lvl="1"/>
            <a:r>
              <a:rPr lang="cs-CZ" dirty="0" smtClean="0"/>
              <a:t>Věcného vytvořené pamětní</a:t>
            </a:r>
          </a:p>
          <a:p>
            <a:pPr lvl="1"/>
            <a:r>
              <a:rPr lang="cs-CZ" dirty="0" smtClean="0"/>
              <a:t>Co význam lhůty připadá</a:t>
            </a:r>
          </a:p>
        </p:txBody>
      </p:sp>
      <p:pic>
        <p:nvPicPr>
          <p:cNvPr id="8" name="Obráze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495" y="6370315"/>
            <a:ext cx="992817" cy="115200"/>
          </a:xfrm>
          <a:prstGeom prst="rect">
            <a:avLst/>
          </a:prstGeom>
        </p:spPr>
      </p:pic>
      <p:pic>
        <p:nvPicPr>
          <p:cNvPr id="9" name="Obráze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7893" y="6111087"/>
            <a:ext cx="998467" cy="370800"/>
          </a:xfrm>
          <a:prstGeom prst="rect">
            <a:avLst/>
          </a:prstGeom>
        </p:spPr>
      </p:pic>
      <p:sp>
        <p:nvSpPr>
          <p:cNvPr id="10" name="Nadpis 3"/>
          <p:cNvSpPr>
            <a:spLocks noGrp="1"/>
          </p:cNvSpPr>
          <p:nvPr>
            <p:ph type="title"/>
          </p:nvPr>
        </p:nvSpPr>
        <p:spPr>
          <a:xfrm>
            <a:off x="564287" y="98734"/>
            <a:ext cx="7886700" cy="1325563"/>
          </a:xfrm>
        </p:spPr>
        <p:txBody>
          <a:bodyPr/>
          <a:lstStyle>
            <a:lvl1pPr>
              <a:defRPr b="1">
                <a:solidFill>
                  <a:srgbClr val="023E88"/>
                </a:solidFill>
              </a:defRPr>
            </a:lvl1pPr>
          </a:lstStyle>
          <a:p>
            <a:r>
              <a:rPr lang="cs-CZ" smtClean="0"/>
              <a:t>Kliknutím lze upravit styl.</a:t>
            </a:r>
            <a:endParaRPr lang="cs-CZ"/>
          </a:p>
        </p:txBody>
      </p:sp>
    </p:spTree>
    <p:extLst>
      <p:ext uri="{BB962C8B-B14F-4D97-AF65-F5344CB8AC3E}">
        <p14:creationId xmlns:p14="http://schemas.microsoft.com/office/powerpoint/2010/main" val="1950670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10" name="Zástupný symbol pro obrázek 9"/>
          <p:cNvSpPr>
            <a:spLocks noGrp="1"/>
          </p:cNvSpPr>
          <p:nvPr>
            <p:ph type="pic" sz="quarter" idx="13"/>
          </p:nvPr>
        </p:nvSpPr>
        <p:spPr>
          <a:xfrm>
            <a:off x="564287" y="1564611"/>
            <a:ext cx="8009633" cy="3856826"/>
          </a:xfrm>
        </p:spPr>
        <p:txBody>
          <a:bodyPr/>
          <a:lstStyle>
            <a:lvl1pPr marL="0" indent="0">
              <a:buFontTx/>
              <a:buNone/>
              <a:defRPr>
                <a:solidFill>
                  <a:srgbClr val="023E88"/>
                </a:solidFill>
              </a:defRPr>
            </a:lvl1pPr>
          </a:lstStyle>
          <a:p>
            <a:r>
              <a:rPr lang="cs-CZ" smtClean="0"/>
              <a:t>Kliknutím na ikonu přidáte obrázek.</a:t>
            </a:r>
            <a:endParaRPr lang="cs-CZ" dirty="0"/>
          </a:p>
        </p:txBody>
      </p:sp>
      <p:sp>
        <p:nvSpPr>
          <p:cNvPr id="9" name="Zástupný symbol pro text 8"/>
          <p:cNvSpPr>
            <a:spLocks noGrp="1"/>
          </p:cNvSpPr>
          <p:nvPr>
            <p:ph type="body" sz="quarter" idx="14"/>
          </p:nvPr>
        </p:nvSpPr>
        <p:spPr>
          <a:xfrm>
            <a:off x="564287" y="5432612"/>
            <a:ext cx="8009633" cy="538162"/>
          </a:xfrm>
        </p:spPr>
        <p:txBody>
          <a:bodyPr>
            <a:normAutofit/>
          </a:bodyPr>
          <a:lstStyle>
            <a:lvl1pPr marL="0" indent="0">
              <a:buNone/>
              <a:defRPr sz="1800" i="1">
                <a:solidFill>
                  <a:srgbClr val="023E88"/>
                </a:solidFill>
                <a:latin typeface="Times New Roman" panose="02020603050405020304" pitchFamily="18" charset="0"/>
                <a:cs typeface="Times New Roman" panose="02020603050405020304" pitchFamily="18" charset="0"/>
              </a:defRPr>
            </a:lvl1pPr>
            <a:lvl2pPr>
              <a:defRPr i="1">
                <a:solidFill>
                  <a:srgbClr val="023E88"/>
                </a:solidFill>
                <a:latin typeface="Times New Roman" panose="02020603050405020304" pitchFamily="18" charset="0"/>
                <a:cs typeface="Times New Roman" panose="02020603050405020304" pitchFamily="18" charset="0"/>
              </a:defRPr>
            </a:lvl2pPr>
            <a:lvl3pPr>
              <a:defRPr i="1">
                <a:solidFill>
                  <a:srgbClr val="023E88"/>
                </a:solidFill>
                <a:latin typeface="Times New Roman" panose="02020603050405020304" pitchFamily="18" charset="0"/>
                <a:cs typeface="Times New Roman" panose="02020603050405020304" pitchFamily="18" charset="0"/>
              </a:defRPr>
            </a:lvl3pPr>
            <a:lvl4pPr>
              <a:defRPr i="1">
                <a:solidFill>
                  <a:srgbClr val="023E88"/>
                </a:solidFill>
                <a:latin typeface="Times New Roman" panose="02020603050405020304" pitchFamily="18" charset="0"/>
                <a:cs typeface="Times New Roman" panose="02020603050405020304" pitchFamily="18" charset="0"/>
              </a:defRPr>
            </a:lvl4pPr>
            <a:lvl5pPr>
              <a:defRPr i="1">
                <a:solidFill>
                  <a:srgbClr val="023E88"/>
                </a:solidFill>
                <a:latin typeface="Times New Roman" panose="02020603050405020304" pitchFamily="18" charset="0"/>
                <a:cs typeface="Times New Roman" panose="02020603050405020304" pitchFamily="18" charset="0"/>
              </a:defRPr>
            </a:lvl5pPr>
          </a:lstStyle>
          <a:p>
            <a:pPr lvl="0"/>
            <a:r>
              <a:rPr lang="cs-CZ" smtClean="0"/>
              <a:t>Upravte styly předlohy textu.</a:t>
            </a:r>
          </a:p>
        </p:txBody>
      </p:sp>
      <p:pic>
        <p:nvPicPr>
          <p:cNvPr id="11" name="Obráze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495" y="6370315"/>
            <a:ext cx="992817" cy="115200"/>
          </a:xfrm>
          <a:prstGeom prst="rect">
            <a:avLst/>
          </a:prstGeom>
        </p:spPr>
      </p:pic>
      <p:pic>
        <p:nvPicPr>
          <p:cNvPr id="12" name="Obráze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7893" y="6111087"/>
            <a:ext cx="998467" cy="370800"/>
          </a:xfrm>
          <a:prstGeom prst="rect">
            <a:avLst/>
          </a:prstGeom>
        </p:spPr>
      </p:pic>
      <p:sp>
        <p:nvSpPr>
          <p:cNvPr id="13" name="Nadpis 2"/>
          <p:cNvSpPr>
            <a:spLocks noGrp="1"/>
          </p:cNvSpPr>
          <p:nvPr>
            <p:ph type="title"/>
          </p:nvPr>
        </p:nvSpPr>
        <p:spPr>
          <a:xfrm>
            <a:off x="564286" y="98734"/>
            <a:ext cx="7886700" cy="1325563"/>
          </a:xfrm>
        </p:spPr>
        <p:txBody>
          <a:bodyPr/>
          <a:lstStyle>
            <a:lvl1pPr>
              <a:defRPr b="1">
                <a:solidFill>
                  <a:srgbClr val="023E88"/>
                </a:solidFill>
              </a:defRPr>
            </a:lvl1pPr>
          </a:lstStyle>
          <a:p>
            <a:r>
              <a:rPr lang="cs-CZ" smtClean="0"/>
              <a:t>Kliknutím lze upravit styl.</a:t>
            </a:r>
            <a:endParaRPr lang="cs-CZ" dirty="0"/>
          </a:p>
        </p:txBody>
      </p:sp>
    </p:spTree>
    <p:extLst>
      <p:ext uri="{BB962C8B-B14F-4D97-AF65-F5344CB8AC3E}">
        <p14:creationId xmlns:p14="http://schemas.microsoft.com/office/powerpoint/2010/main" val="6567169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a 3 sloupce">
    <p:spTree>
      <p:nvGrpSpPr>
        <p:cNvPr id="1" name=""/>
        <p:cNvGrpSpPr/>
        <p:nvPr/>
      </p:nvGrpSpPr>
      <p:grpSpPr>
        <a:xfrm>
          <a:off x="0" y="0"/>
          <a:ext cx="0" cy="0"/>
          <a:chOff x="0" y="0"/>
          <a:chExt cx="0" cy="0"/>
        </a:xfrm>
      </p:grpSpPr>
      <p:sp>
        <p:nvSpPr>
          <p:cNvPr id="10" name="Zástupný symbol pro text 9"/>
          <p:cNvSpPr>
            <a:spLocks noGrp="1"/>
          </p:cNvSpPr>
          <p:nvPr>
            <p:ph type="body" sz="quarter" idx="13" hasCustomPrompt="1"/>
          </p:nvPr>
        </p:nvSpPr>
        <p:spPr>
          <a:xfrm>
            <a:off x="564287" y="2295164"/>
            <a:ext cx="2138572" cy="663190"/>
          </a:xfrm>
        </p:spPr>
        <p:txBody>
          <a:bodyPr>
            <a:normAutofit/>
          </a:bodyPr>
          <a:lstStyle>
            <a:lvl1pPr marL="0" indent="0">
              <a:buNone/>
              <a:defRPr sz="4400" b="1">
                <a:solidFill>
                  <a:srgbClr val="E73331"/>
                </a:solidFill>
                <a:latin typeface="+mj-lt"/>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1" name="Zástupný symbol pro text 9"/>
          <p:cNvSpPr>
            <a:spLocks noGrp="1"/>
          </p:cNvSpPr>
          <p:nvPr>
            <p:ph type="body" sz="quarter" idx="14"/>
          </p:nvPr>
        </p:nvSpPr>
        <p:spPr>
          <a:xfrm>
            <a:off x="564287" y="2958354"/>
            <a:ext cx="2138572" cy="2929403"/>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Upravte styly předlohy textu.</a:t>
            </a:r>
          </a:p>
        </p:txBody>
      </p:sp>
      <p:pic>
        <p:nvPicPr>
          <p:cNvPr id="9" name="Obráze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495" y="6370315"/>
            <a:ext cx="992817" cy="115200"/>
          </a:xfrm>
          <a:prstGeom prst="rect">
            <a:avLst/>
          </a:prstGeom>
        </p:spPr>
      </p:pic>
      <p:pic>
        <p:nvPicPr>
          <p:cNvPr id="13" name="Obráze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7893" y="6111087"/>
            <a:ext cx="998467" cy="370800"/>
          </a:xfrm>
          <a:prstGeom prst="rect">
            <a:avLst/>
          </a:prstGeom>
        </p:spPr>
      </p:pic>
      <p:sp>
        <p:nvSpPr>
          <p:cNvPr id="14" name="Nadpis 1"/>
          <p:cNvSpPr txBox="1">
            <a:spLocks/>
          </p:cNvSpPr>
          <p:nvPr userDrawn="1"/>
        </p:nvSpPr>
        <p:spPr>
          <a:xfrm>
            <a:off x="564287" y="98735"/>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baseline="0">
                <a:solidFill>
                  <a:srgbClr val="023E88"/>
                </a:solidFill>
                <a:latin typeface="+mj-lt"/>
                <a:ea typeface="+mj-ea"/>
                <a:cs typeface="+mj-cs"/>
              </a:defRPr>
            </a:lvl1pPr>
          </a:lstStyle>
          <a:p>
            <a:r>
              <a:rPr lang="cs-CZ" dirty="0" smtClean="0"/>
              <a:t>Kliknutím lze upravit styl.</a:t>
            </a:r>
            <a:endParaRPr lang="cs-CZ" dirty="0"/>
          </a:p>
        </p:txBody>
      </p:sp>
      <p:sp>
        <p:nvSpPr>
          <p:cNvPr id="15" name="Zástupný symbol pro text 9"/>
          <p:cNvSpPr>
            <a:spLocks noGrp="1"/>
          </p:cNvSpPr>
          <p:nvPr>
            <p:ph type="body" sz="quarter" idx="16" hasCustomPrompt="1"/>
          </p:nvPr>
        </p:nvSpPr>
        <p:spPr>
          <a:xfrm>
            <a:off x="3540570" y="2295164"/>
            <a:ext cx="2066854" cy="663190"/>
          </a:xfrm>
        </p:spPr>
        <p:txBody>
          <a:bodyPr>
            <a:normAutofit/>
          </a:bodyPr>
          <a:lstStyle>
            <a:lvl1pPr marL="0" indent="0">
              <a:buNone/>
              <a:defRPr sz="4400" b="1">
                <a:solidFill>
                  <a:srgbClr val="E73331"/>
                </a:solidFill>
                <a:latin typeface="+mj-lt"/>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6" name="Zástupný symbol pro text 9"/>
          <p:cNvSpPr>
            <a:spLocks noGrp="1"/>
          </p:cNvSpPr>
          <p:nvPr>
            <p:ph type="body" sz="quarter" idx="17"/>
          </p:nvPr>
        </p:nvSpPr>
        <p:spPr>
          <a:xfrm>
            <a:off x="3540570" y="2958354"/>
            <a:ext cx="2066854" cy="2929403"/>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Upravte styly předlohy textu.</a:t>
            </a:r>
          </a:p>
        </p:txBody>
      </p:sp>
      <p:sp>
        <p:nvSpPr>
          <p:cNvPr id="17" name="Zástupný symbol pro text 9"/>
          <p:cNvSpPr>
            <a:spLocks noGrp="1"/>
          </p:cNvSpPr>
          <p:nvPr>
            <p:ph type="body" sz="quarter" idx="18" hasCustomPrompt="1"/>
          </p:nvPr>
        </p:nvSpPr>
        <p:spPr>
          <a:xfrm>
            <a:off x="6445135" y="2303844"/>
            <a:ext cx="2134951" cy="663190"/>
          </a:xfrm>
        </p:spPr>
        <p:txBody>
          <a:bodyPr>
            <a:normAutofit/>
          </a:bodyPr>
          <a:lstStyle>
            <a:lvl1pPr marL="0" indent="0">
              <a:buNone/>
              <a:defRPr sz="4400" b="1">
                <a:solidFill>
                  <a:srgbClr val="E73331"/>
                </a:solidFill>
                <a:latin typeface="+mj-lt"/>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8" name="Zástupný symbol pro text 9"/>
          <p:cNvSpPr>
            <a:spLocks noGrp="1"/>
          </p:cNvSpPr>
          <p:nvPr>
            <p:ph type="body" sz="quarter" idx="19"/>
          </p:nvPr>
        </p:nvSpPr>
        <p:spPr>
          <a:xfrm>
            <a:off x="6445135" y="2967034"/>
            <a:ext cx="2134951" cy="2929403"/>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Upravte styly předlohy textu.</a:t>
            </a:r>
          </a:p>
        </p:txBody>
      </p:sp>
    </p:spTree>
    <p:extLst>
      <p:ext uri="{BB962C8B-B14F-4D97-AF65-F5344CB8AC3E}">
        <p14:creationId xmlns:p14="http://schemas.microsoft.com/office/powerpoint/2010/main" val="409574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ola prezentace">
    <p:bg>
      <p:bgPr>
        <a:solidFill>
          <a:srgbClr val="E73331"/>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04639" y="1762438"/>
            <a:ext cx="7886700" cy="1325563"/>
          </a:xfrm>
        </p:spPr>
        <p:txBody>
          <a:bodyPr>
            <a:normAutofit/>
          </a:bodyPr>
          <a:lstStyle>
            <a:lvl1pPr>
              <a:defRPr sz="4400" b="1" spc="110" baseline="0">
                <a:solidFill>
                  <a:schemeClr val="bg1"/>
                </a:solidFill>
              </a:defRPr>
            </a:lvl1pPr>
          </a:lstStyle>
          <a:p>
            <a:r>
              <a:rPr lang="cs-CZ" dirty="0" smtClean="0"/>
              <a:t>Kapitola prezentace</a:t>
            </a:r>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891" y="6371065"/>
            <a:ext cx="988040" cy="114645"/>
          </a:xfrm>
          <a:prstGeom prst="rect">
            <a:avLst/>
          </a:prstGeom>
        </p:spPr>
      </p:pic>
      <p:pic>
        <p:nvPicPr>
          <p:cNvPr id="8" name="Obráze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7893" y="6111087"/>
            <a:ext cx="1001751" cy="372047"/>
          </a:xfrm>
          <a:prstGeom prst="rect">
            <a:avLst/>
          </a:prstGeom>
        </p:spPr>
      </p:pic>
    </p:spTree>
    <p:extLst>
      <p:ext uri="{BB962C8B-B14F-4D97-AF65-F5344CB8AC3E}">
        <p14:creationId xmlns:p14="http://schemas.microsoft.com/office/powerpoint/2010/main" val="265322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ávěr">
    <p:bg>
      <p:bgPr>
        <a:solidFill>
          <a:srgbClr val="023E88"/>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090748" y="1476103"/>
            <a:ext cx="7886700" cy="1325563"/>
          </a:xfrm>
        </p:spPr>
        <p:txBody>
          <a:bodyPr>
            <a:normAutofit/>
          </a:bodyPr>
          <a:lstStyle>
            <a:lvl1pPr>
              <a:defRPr sz="4000" b="1" spc="50" baseline="0">
                <a:solidFill>
                  <a:schemeClr val="bg1"/>
                </a:solidFill>
                <a:latin typeface="Arial" panose="020B0604020202020204" pitchFamily="34" charset="0"/>
                <a:cs typeface="Arial" panose="020B0604020202020204" pitchFamily="34" charset="0"/>
              </a:defRPr>
            </a:lvl1pPr>
          </a:lstStyle>
          <a:p>
            <a:r>
              <a:rPr lang="cs-CZ" dirty="0" smtClean="0"/>
              <a:t>Děkuji za pozornost</a:t>
            </a:r>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891" y="6371065"/>
            <a:ext cx="988040" cy="114645"/>
          </a:xfrm>
          <a:prstGeom prst="rect">
            <a:avLst/>
          </a:prstGeom>
        </p:spPr>
      </p:pic>
      <p:pic>
        <p:nvPicPr>
          <p:cNvPr id="8" name="Obráze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9388" y="4795244"/>
            <a:ext cx="1905774" cy="707798"/>
          </a:xfrm>
          <a:prstGeom prst="rect">
            <a:avLst/>
          </a:prstGeom>
        </p:spPr>
      </p:pic>
      <p:sp>
        <p:nvSpPr>
          <p:cNvPr id="9" name="Zástupný symbol pro text 8"/>
          <p:cNvSpPr>
            <a:spLocks noGrp="1"/>
          </p:cNvSpPr>
          <p:nvPr>
            <p:ph type="body" sz="quarter" idx="10" hasCustomPrompt="1"/>
          </p:nvPr>
        </p:nvSpPr>
        <p:spPr>
          <a:xfrm>
            <a:off x="1068446" y="3599280"/>
            <a:ext cx="5776912" cy="1803400"/>
          </a:xfrm>
        </p:spPr>
        <p:txBody>
          <a:bodyPr>
            <a:normAutofit/>
          </a:bodyPr>
          <a:lstStyle>
            <a:lvl1pPr marL="0" indent="0">
              <a:buNone/>
              <a:defRPr sz="1800" b="0" i="1" baseline="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pPr lvl="0"/>
            <a:r>
              <a:rPr lang="cs-CZ" dirty="0" smtClean="0"/>
              <a:t>Ing. Stanislava Drahokoupilová, Ph.D.</a:t>
            </a:r>
          </a:p>
          <a:p>
            <a:pPr lvl="0"/>
            <a:r>
              <a:rPr lang="cs-CZ" dirty="0" smtClean="0"/>
              <a:t> stanislava.drahokoupilova@chmi.cz</a:t>
            </a:r>
          </a:p>
        </p:txBody>
      </p:sp>
    </p:spTree>
    <p:extLst>
      <p:ext uri="{BB962C8B-B14F-4D97-AF65-F5344CB8AC3E}">
        <p14:creationId xmlns:p14="http://schemas.microsoft.com/office/powerpoint/2010/main" val="88182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7E4472-466E-4052-B589-E1E111A72CE1}" type="datetimeFigureOut">
              <a:rPr lang="cs-CZ" smtClean="0"/>
              <a:t>10.05.2026</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E2CFF1-F1D0-4020-8A00-0494ED639283}" type="slidenum">
              <a:rPr lang="cs-CZ" smtClean="0"/>
              <a:t>‹#›</a:t>
            </a:fld>
            <a:endParaRPr lang="cs-CZ"/>
          </a:p>
        </p:txBody>
      </p:sp>
    </p:spTree>
    <p:extLst>
      <p:ext uri="{BB962C8B-B14F-4D97-AF65-F5344CB8AC3E}">
        <p14:creationId xmlns:p14="http://schemas.microsoft.com/office/powerpoint/2010/main" val="10578195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49" r:id="rId4"/>
    <p:sldLayoutId id="2147483650" r:id="rId5"/>
    <p:sldLayoutId id="2147483663" r:id="rId6"/>
    <p:sldLayoutId id="2147483664" r:id="rId7"/>
    <p:sldLayoutId id="2147483665" r:id="rId8"/>
    <p:sldLayoutId id="2147483666"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chart" Target="../charts/chart3.x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13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64287" y="98734"/>
            <a:ext cx="7886700" cy="707601"/>
          </a:xfrm>
        </p:spPr>
        <p:txBody>
          <a:bodyPr>
            <a:normAutofit/>
          </a:bodyPr>
          <a:lstStyle/>
          <a:p>
            <a:r>
              <a:rPr lang="en-US" sz="2000" dirty="0"/>
              <a:t>Annual total of new snow [cm]</a:t>
            </a:r>
            <a:r>
              <a:rPr lang="en-US" sz="2000" dirty="0"/>
              <a:t> </a:t>
            </a:r>
            <a:r>
              <a:rPr lang="cs-CZ" sz="2000" dirty="0" smtClean="0"/>
              <a:t>in Beskydy</a:t>
            </a:r>
            <a:endParaRPr lang="cs-CZ" sz="2000" dirty="0"/>
          </a:p>
        </p:txBody>
      </p:sp>
      <p:graphicFrame>
        <p:nvGraphicFramePr>
          <p:cNvPr id="4" name="Graf 3"/>
          <p:cNvGraphicFramePr>
            <a:graphicFrameLocks/>
          </p:cNvGraphicFramePr>
          <p:nvPr>
            <p:extLst>
              <p:ext uri="{D42A27DB-BD31-4B8C-83A1-F6EECF244321}">
                <p14:modId xmlns:p14="http://schemas.microsoft.com/office/powerpoint/2010/main" val="328128438"/>
              </p:ext>
            </p:extLst>
          </p:nvPr>
        </p:nvGraphicFramePr>
        <p:xfrm>
          <a:off x="406345" y="739832"/>
          <a:ext cx="7058484" cy="35329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1094934939"/>
              </p:ext>
            </p:extLst>
          </p:nvPr>
        </p:nvGraphicFramePr>
        <p:xfrm>
          <a:off x="7665114" y="893359"/>
          <a:ext cx="1228725" cy="4772025"/>
        </p:xfrm>
        <a:graphic>
          <a:graphicData uri="http://schemas.openxmlformats.org/presentationml/2006/ole">
            <mc:AlternateContent xmlns:mc="http://schemas.openxmlformats.org/markup-compatibility/2006">
              <mc:Choice xmlns:v="urn:schemas-microsoft-com:vml" Requires="v">
                <p:oleObj spid="_x0000_s5127" name="List" r:id="rId4" imgW="1228843" imgH="4771929" progId="Excel.Sheet.12">
                  <p:embed/>
                </p:oleObj>
              </mc:Choice>
              <mc:Fallback>
                <p:oleObj name="List" r:id="rId4" imgW="1228843" imgH="4771929" progId="Excel.Sheet.12">
                  <p:embed/>
                  <p:pic>
                    <p:nvPicPr>
                      <p:cNvPr id="0" name=""/>
                      <p:cNvPicPr/>
                      <p:nvPr/>
                    </p:nvPicPr>
                    <p:blipFill>
                      <a:blip r:embed="rId5"/>
                      <a:stretch>
                        <a:fillRect/>
                      </a:stretch>
                    </p:blipFill>
                    <p:spPr>
                      <a:xfrm>
                        <a:off x="7665114" y="893359"/>
                        <a:ext cx="1228725" cy="4772025"/>
                      </a:xfrm>
                      <a:prstGeom prst="rect">
                        <a:avLst/>
                      </a:prstGeom>
                    </p:spPr>
                  </p:pic>
                </p:oleObj>
              </mc:Fallback>
            </mc:AlternateContent>
          </a:graphicData>
        </a:graphic>
      </p:graphicFrame>
      <p:graphicFrame>
        <p:nvGraphicFramePr>
          <p:cNvPr id="8" name="Graf 7"/>
          <p:cNvGraphicFramePr>
            <a:graphicFrameLocks/>
          </p:cNvGraphicFramePr>
          <p:nvPr>
            <p:extLst>
              <p:ext uri="{D42A27DB-BD31-4B8C-83A1-F6EECF244321}">
                <p14:modId xmlns:p14="http://schemas.microsoft.com/office/powerpoint/2010/main" val="1572466322"/>
              </p:ext>
            </p:extLst>
          </p:nvPr>
        </p:nvGraphicFramePr>
        <p:xfrm>
          <a:off x="290945" y="4422371"/>
          <a:ext cx="7173884" cy="218624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8783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64287" y="98735"/>
            <a:ext cx="7886700" cy="998546"/>
          </a:xfrm>
        </p:spPr>
        <p:txBody>
          <a:bodyPr>
            <a:normAutofit/>
          </a:bodyPr>
          <a:lstStyle/>
          <a:p>
            <a:r>
              <a:rPr lang="cs-CZ" sz="2000" i="1" dirty="0" err="1"/>
              <a:t>Average</a:t>
            </a:r>
            <a:r>
              <a:rPr lang="cs-CZ" sz="2000" i="1" dirty="0"/>
              <a:t> </a:t>
            </a:r>
            <a:r>
              <a:rPr lang="cs-CZ" sz="2000" i="1" dirty="0" err="1"/>
              <a:t>annual</a:t>
            </a:r>
            <a:r>
              <a:rPr lang="cs-CZ" sz="2000" i="1" dirty="0"/>
              <a:t> </a:t>
            </a:r>
            <a:r>
              <a:rPr lang="cs-CZ" sz="2000" i="1" dirty="0" err="1"/>
              <a:t>snow</a:t>
            </a:r>
            <a:r>
              <a:rPr lang="cs-CZ" sz="2000" i="1" dirty="0"/>
              <a:t> </a:t>
            </a:r>
            <a:r>
              <a:rPr lang="cs-CZ" sz="2000" i="1" dirty="0" err="1"/>
              <a:t>depth</a:t>
            </a:r>
            <a:r>
              <a:rPr lang="cs-CZ" sz="2000" i="1" dirty="0"/>
              <a:t> (cm) in </a:t>
            </a:r>
            <a:r>
              <a:rPr lang="cs-CZ" sz="2000" i="1" dirty="0" err="1"/>
              <a:t>the</a:t>
            </a:r>
            <a:r>
              <a:rPr lang="cs-CZ" sz="2000" i="1" dirty="0"/>
              <a:t> Beskydy </a:t>
            </a:r>
            <a:r>
              <a:rPr lang="cs-CZ" sz="2000" i="1" dirty="0" err="1"/>
              <a:t>Mountains</a:t>
            </a:r>
            <a:r>
              <a:rPr lang="cs-CZ" sz="2000" i="1" dirty="0"/>
              <a:t> </a:t>
            </a:r>
            <a:r>
              <a:rPr lang="cs-CZ" sz="2000" i="1" dirty="0" err="1"/>
              <a:t>for</a:t>
            </a:r>
            <a:r>
              <a:rPr lang="cs-CZ" sz="2000" i="1" dirty="0"/>
              <a:t> </a:t>
            </a:r>
            <a:r>
              <a:rPr lang="cs-CZ" sz="2000" i="1" dirty="0" err="1"/>
              <a:t>the</a:t>
            </a:r>
            <a:r>
              <a:rPr lang="cs-CZ" sz="2000" i="1" dirty="0"/>
              <a:t> SSP5-8.5 </a:t>
            </a:r>
            <a:r>
              <a:rPr lang="cs-CZ" sz="2000" i="1" dirty="0" err="1"/>
              <a:t>scenario</a:t>
            </a:r>
            <a:r>
              <a:rPr lang="cs-CZ" sz="2000" i="1" dirty="0"/>
              <a:t> and </a:t>
            </a:r>
            <a:r>
              <a:rPr lang="cs-CZ" sz="2000" i="1" dirty="0" err="1"/>
              <a:t>individual</a:t>
            </a:r>
            <a:r>
              <a:rPr lang="cs-CZ" sz="2000" i="1" dirty="0"/>
              <a:t> 20-year </a:t>
            </a:r>
            <a:r>
              <a:rPr lang="cs-CZ" sz="2000" i="1" dirty="0" err="1"/>
              <a:t>periods</a:t>
            </a:r>
            <a:endParaRPr lang="cs-CZ" sz="2000" dirty="0"/>
          </a:p>
        </p:txBody>
      </p:sp>
      <p:sp>
        <p:nvSpPr>
          <p:cNvPr id="5" name="TextovéPole 4"/>
          <p:cNvSpPr txBox="1"/>
          <p:nvPr/>
        </p:nvSpPr>
        <p:spPr>
          <a:xfrm>
            <a:off x="191193" y="5976851"/>
            <a:ext cx="8736676" cy="723207"/>
          </a:xfrm>
          <a:prstGeom prst="rect">
            <a:avLst/>
          </a:prstGeom>
          <a:solidFill>
            <a:schemeClr val="bg1"/>
          </a:solidFill>
        </p:spPr>
        <p:txBody>
          <a:bodyPr wrap="square" rtlCol="0">
            <a:spAutoFit/>
          </a:bodyPr>
          <a:lstStyle/>
          <a:p>
            <a:endParaRPr lang="cs-CZ" dirty="0"/>
          </a:p>
        </p:txBody>
      </p:sp>
      <p:pic>
        <p:nvPicPr>
          <p:cNvPr id="8195" name="Picture 3" descr="SCE_2021_2100Besky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779" y="884047"/>
            <a:ext cx="7781208" cy="58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954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2000" i="1" dirty="0" err="1"/>
              <a:t>Regional</a:t>
            </a:r>
            <a:r>
              <a:rPr lang="cs-CZ" sz="2000" i="1" dirty="0"/>
              <a:t> </a:t>
            </a:r>
            <a:r>
              <a:rPr lang="cs-CZ" sz="2000" i="1" dirty="0" err="1"/>
              <a:t>characteristics</a:t>
            </a:r>
            <a:r>
              <a:rPr lang="cs-CZ" sz="2000" i="1" dirty="0"/>
              <a:t> </a:t>
            </a:r>
            <a:r>
              <a:rPr lang="cs-CZ" sz="2000" i="1" dirty="0" err="1"/>
              <a:t>for</a:t>
            </a:r>
            <a:r>
              <a:rPr lang="cs-CZ" sz="2000" i="1" dirty="0"/>
              <a:t> </a:t>
            </a:r>
            <a:r>
              <a:rPr lang="cs-CZ" sz="2000" i="1" dirty="0" err="1"/>
              <a:t>elevation</a:t>
            </a:r>
            <a:r>
              <a:rPr lang="cs-CZ" sz="2000" i="1" dirty="0"/>
              <a:t> </a:t>
            </a:r>
            <a:r>
              <a:rPr lang="cs-CZ" sz="2000" i="1" dirty="0" err="1"/>
              <a:t>zones</a:t>
            </a:r>
            <a:r>
              <a:rPr lang="cs-CZ" sz="2000" i="1" dirty="0"/>
              <a:t> in </a:t>
            </a:r>
            <a:r>
              <a:rPr lang="cs-CZ" sz="2000" i="1" dirty="0" err="1"/>
              <a:t>the</a:t>
            </a:r>
            <a:r>
              <a:rPr lang="cs-CZ" sz="2000" i="1" dirty="0"/>
              <a:t> Beskydy </a:t>
            </a:r>
            <a:r>
              <a:rPr lang="cs-CZ" sz="2000" i="1" dirty="0" err="1"/>
              <a:t>Mountains</a:t>
            </a:r>
            <a:r>
              <a:rPr lang="cs-CZ" sz="2000" i="1" dirty="0"/>
              <a:t> </a:t>
            </a:r>
            <a:r>
              <a:rPr lang="cs-CZ" sz="2000" i="1" dirty="0" err="1"/>
              <a:t>according</a:t>
            </a:r>
            <a:r>
              <a:rPr lang="cs-CZ" sz="2000" i="1" dirty="0"/>
              <a:t> to </a:t>
            </a:r>
            <a:r>
              <a:rPr lang="cs-CZ" sz="2000" i="1" dirty="0" err="1"/>
              <a:t>the</a:t>
            </a:r>
            <a:r>
              <a:rPr lang="cs-CZ" sz="2000" i="1" dirty="0"/>
              <a:t> SSP5-8.5 </a:t>
            </a:r>
            <a:r>
              <a:rPr lang="cs-CZ" sz="2000" i="1" dirty="0" err="1"/>
              <a:t>scenario</a:t>
            </a:r>
            <a:r>
              <a:rPr lang="cs-CZ" sz="2000" i="1" dirty="0"/>
              <a:t>.</a:t>
            </a:r>
            <a:endParaRPr lang="cs-CZ" sz="2000" dirty="0"/>
          </a:p>
        </p:txBody>
      </p:sp>
      <p:graphicFrame>
        <p:nvGraphicFramePr>
          <p:cNvPr id="5" name="Objekt 4"/>
          <p:cNvGraphicFramePr>
            <a:graphicFrameLocks noChangeAspect="1"/>
          </p:cNvGraphicFramePr>
          <p:nvPr>
            <p:extLst>
              <p:ext uri="{D42A27DB-BD31-4B8C-83A1-F6EECF244321}">
                <p14:modId xmlns:p14="http://schemas.microsoft.com/office/powerpoint/2010/main" val="1915666822"/>
              </p:ext>
            </p:extLst>
          </p:nvPr>
        </p:nvGraphicFramePr>
        <p:xfrm>
          <a:off x="339048" y="1596044"/>
          <a:ext cx="8446798" cy="3674226"/>
        </p:xfrm>
        <a:graphic>
          <a:graphicData uri="http://schemas.openxmlformats.org/presentationml/2006/ole">
            <mc:AlternateContent xmlns:mc="http://schemas.openxmlformats.org/markup-compatibility/2006">
              <mc:Choice xmlns:v="urn:schemas-microsoft-com:vml" Requires="v">
                <p:oleObj spid="_x0000_s7175" name="List" r:id="rId3" imgW="6153172" imgH="2676684" progId="Excel.Sheet.12">
                  <p:embed/>
                </p:oleObj>
              </mc:Choice>
              <mc:Fallback>
                <p:oleObj name="List" r:id="rId3" imgW="6153172" imgH="2676684" progId="Excel.Sheet.12">
                  <p:embed/>
                  <p:pic>
                    <p:nvPicPr>
                      <p:cNvPr id="0" name=""/>
                      <p:cNvPicPr/>
                      <p:nvPr/>
                    </p:nvPicPr>
                    <p:blipFill>
                      <a:blip r:embed="rId4"/>
                      <a:stretch>
                        <a:fillRect/>
                      </a:stretch>
                    </p:blipFill>
                    <p:spPr>
                      <a:xfrm>
                        <a:off x="339048" y="1596044"/>
                        <a:ext cx="8446798" cy="3674226"/>
                      </a:xfrm>
                      <a:prstGeom prst="rect">
                        <a:avLst/>
                      </a:prstGeom>
                    </p:spPr>
                  </p:pic>
                </p:oleObj>
              </mc:Fallback>
            </mc:AlternateContent>
          </a:graphicData>
        </a:graphic>
      </p:graphicFrame>
    </p:spTree>
    <p:extLst>
      <p:ext uri="{BB962C8B-B14F-4D97-AF65-F5344CB8AC3E}">
        <p14:creationId xmlns:p14="http://schemas.microsoft.com/office/powerpoint/2010/main" val="1730981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64287" y="98735"/>
            <a:ext cx="7886700" cy="449906"/>
          </a:xfrm>
        </p:spPr>
        <p:txBody>
          <a:bodyPr>
            <a:normAutofit/>
          </a:bodyPr>
          <a:lstStyle/>
          <a:p>
            <a:r>
              <a:rPr lang="en-US" sz="2000" dirty="0"/>
              <a:t>Weather Forecast for the </a:t>
            </a:r>
            <a:r>
              <a:rPr lang="en-US" sz="2000" dirty="0" err="1"/>
              <a:t>Beskydy</a:t>
            </a:r>
            <a:r>
              <a:rPr lang="en-US" sz="2000" dirty="0"/>
              <a:t> </a:t>
            </a:r>
            <a:r>
              <a:rPr lang="en-US" sz="2000" dirty="0" smtClean="0"/>
              <a:t>Mountains</a:t>
            </a:r>
            <a:r>
              <a:rPr lang="cs-CZ" sz="2000" dirty="0" smtClean="0"/>
              <a:t> (CHMI web)</a:t>
            </a:r>
            <a:endParaRPr lang="cs-CZ" sz="20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4588"/>
            <a:ext cx="9144000" cy="1088211"/>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6935"/>
            <a:ext cx="9144000" cy="3331065"/>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2" y="1808746"/>
            <a:ext cx="4347556" cy="1578908"/>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780152"/>
            <a:ext cx="4457355" cy="1607502"/>
          </a:xfrm>
          <a:prstGeom prst="rect">
            <a:avLst/>
          </a:prstGeom>
        </p:spPr>
      </p:pic>
    </p:spTree>
    <p:extLst>
      <p:ext uri="{BB962C8B-B14F-4D97-AF65-F5344CB8AC3E}">
        <p14:creationId xmlns:p14="http://schemas.microsoft.com/office/powerpoint/2010/main" val="344640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199"/>
            <a:ext cx="9144000" cy="2204357"/>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 y="2358257"/>
            <a:ext cx="9019309" cy="4499743"/>
          </a:xfrm>
          <a:prstGeom prst="rect">
            <a:avLst/>
          </a:prstGeom>
        </p:spPr>
      </p:pic>
    </p:spTree>
    <p:extLst>
      <p:ext uri="{BB962C8B-B14F-4D97-AF65-F5344CB8AC3E}">
        <p14:creationId xmlns:p14="http://schemas.microsoft.com/office/powerpoint/2010/main" val="1880100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sz="3600" dirty="0" smtClean="0"/>
              <a:t>W</a:t>
            </a:r>
            <a:r>
              <a:rPr lang="en-US" sz="3600" dirty="0" smtClean="0"/>
              <a:t>inter </a:t>
            </a:r>
            <a:r>
              <a:rPr lang="cs-CZ" sz="3600" dirty="0" smtClean="0"/>
              <a:t>map</a:t>
            </a:r>
            <a:r>
              <a:rPr lang="en-US" sz="3600" dirty="0" smtClean="0"/>
              <a:t> </a:t>
            </a:r>
            <a:r>
              <a:rPr lang="en-US" sz="3600" dirty="0"/>
              <a:t>in </a:t>
            </a:r>
            <a:r>
              <a:rPr lang="en-US" sz="3600" dirty="0" err="1"/>
              <a:t>Bílá</a:t>
            </a:r>
            <a:r>
              <a:rPr lang="en-US" sz="3600" dirty="0"/>
              <a:t> in the </a:t>
            </a:r>
            <a:r>
              <a:rPr lang="en-US" sz="3600" dirty="0" err="1"/>
              <a:t>Beskydy</a:t>
            </a:r>
            <a:r>
              <a:rPr lang="en-US" sz="3600" dirty="0"/>
              <a:t> Mountains</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0522"/>
            <a:ext cx="9144000" cy="5287478"/>
          </a:xfrm>
          <a:prstGeom prst="rect">
            <a:avLst/>
          </a:prstGeom>
        </p:spPr>
      </p:pic>
    </p:spTree>
    <p:extLst>
      <p:ext uri="{BB962C8B-B14F-4D97-AF65-F5344CB8AC3E}">
        <p14:creationId xmlns:p14="http://schemas.microsoft.com/office/powerpoint/2010/main" val="3756208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64287" y="273301"/>
            <a:ext cx="7886700" cy="666037"/>
          </a:xfrm>
        </p:spPr>
        <p:txBody>
          <a:bodyPr>
            <a:normAutofit/>
          </a:bodyPr>
          <a:lstStyle/>
          <a:p>
            <a:r>
              <a:rPr lang="cs-CZ" sz="2000" dirty="0" smtClean="0"/>
              <a:t>Bílá –</a:t>
            </a:r>
            <a:r>
              <a:rPr lang="en-US" sz="2000" dirty="0" smtClean="0"/>
              <a:t>Total </a:t>
            </a:r>
            <a:r>
              <a:rPr lang="en-US" sz="2000" dirty="0"/>
              <a:t>new snowfall for the winter season [cm]</a:t>
            </a:r>
            <a:r>
              <a:rPr lang="en-US" sz="2000" dirty="0"/>
              <a:t> </a:t>
            </a:r>
            <a:endParaRPr lang="cs-CZ" sz="2000" dirty="0"/>
          </a:p>
        </p:txBody>
      </p:sp>
      <p:graphicFrame>
        <p:nvGraphicFramePr>
          <p:cNvPr id="4" name="Graf 3"/>
          <p:cNvGraphicFramePr>
            <a:graphicFrameLocks/>
          </p:cNvGraphicFramePr>
          <p:nvPr>
            <p:extLst>
              <p:ext uri="{D42A27DB-BD31-4B8C-83A1-F6EECF244321}">
                <p14:modId xmlns:p14="http://schemas.microsoft.com/office/powerpoint/2010/main" val="3752251305"/>
              </p:ext>
            </p:extLst>
          </p:nvPr>
        </p:nvGraphicFramePr>
        <p:xfrm>
          <a:off x="81396" y="1571105"/>
          <a:ext cx="8987789" cy="41813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1649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98032" y="240050"/>
            <a:ext cx="7886700" cy="624473"/>
          </a:xfrm>
        </p:spPr>
        <p:txBody>
          <a:bodyPr>
            <a:normAutofit/>
          </a:bodyPr>
          <a:lstStyle/>
          <a:p>
            <a:r>
              <a:rPr lang="cs-CZ" sz="2000" dirty="0" smtClean="0"/>
              <a:t>Bílá – </a:t>
            </a:r>
            <a:r>
              <a:rPr lang="en-US" sz="2000" dirty="0" smtClean="0"/>
              <a:t>Annual </a:t>
            </a:r>
            <a:r>
              <a:rPr lang="en-US" sz="2000" dirty="0"/>
              <a:t>maximum total snow depth (cm)</a:t>
            </a:r>
            <a:r>
              <a:rPr lang="en-US" sz="2000" dirty="0"/>
              <a:t> </a:t>
            </a:r>
            <a:endParaRPr lang="cs-CZ" sz="2000" dirty="0"/>
          </a:p>
        </p:txBody>
      </p:sp>
      <p:graphicFrame>
        <p:nvGraphicFramePr>
          <p:cNvPr id="4" name="Graf 3"/>
          <p:cNvGraphicFramePr>
            <a:graphicFrameLocks/>
          </p:cNvGraphicFramePr>
          <p:nvPr>
            <p:extLst>
              <p:ext uri="{D42A27DB-BD31-4B8C-83A1-F6EECF244321}">
                <p14:modId xmlns:p14="http://schemas.microsoft.com/office/powerpoint/2010/main" val="881912977"/>
              </p:ext>
            </p:extLst>
          </p:nvPr>
        </p:nvGraphicFramePr>
        <p:xfrm>
          <a:off x="266007" y="1072341"/>
          <a:ext cx="8744990" cy="38820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ulka 5"/>
          <p:cNvGraphicFramePr>
            <a:graphicFrameLocks noGrp="1"/>
          </p:cNvGraphicFramePr>
          <p:nvPr>
            <p:extLst>
              <p:ext uri="{D42A27DB-BD31-4B8C-83A1-F6EECF244321}">
                <p14:modId xmlns:p14="http://schemas.microsoft.com/office/powerpoint/2010/main" val="887884783"/>
              </p:ext>
            </p:extLst>
          </p:nvPr>
        </p:nvGraphicFramePr>
        <p:xfrm>
          <a:off x="986445" y="5228359"/>
          <a:ext cx="3048000" cy="7239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227026293"/>
                    </a:ext>
                  </a:extLst>
                </a:gridCol>
                <a:gridCol w="609600">
                  <a:extLst>
                    <a:ext uri="{9D8B030D-6E8A-4147-A177-3AD203B41FA5}">
                      <a16:colId xmlns:a16="http://schemas.microsoft.com/office/drawing/2014/main" val="788797839"/>
                    </a:ext>
                  </a:extLst>
                </a:gridCol>
                <a:gridCol w="609600">
                  <a:extLst>
                    <a:ext uri="{9D8B030D-6E8A-4147-A177-3AD203B41FA5}">
                      <a16:colId xmlns:a16="http://schemas.microsoft.com/office/drawing/2014/main" val="1320496718"/>
                    </a:ext>
                  </a:extLst>
                </a:gridCol>
                <a:gridCol w="609600">
                  <a:extLst>
                    <a:ext uri="{9D8B030D-6E8A-4147-A177-3AD203B41FA5}">
                      <a16:colId xmlns:a16="http://schemas.microsoft.com/office/drawing/2014/main" val="2644672936"/>
                    </a:ext>
                  </a:extLst>
                </a:gridCol>
                <a:gridCol w="609600">
                  <a:extLst>
                    <a:ext uri="{9D8B030D-6E8A-4147-A177-3AD203B41FA5}">
                      <a16:colId xmlns:a16="http://schemas.microsoft.com/office/drawing/2014/main" val="603329729"/>
                    </a:ext>
                  </a:extLst>
                </a:gridCol>
              </a:tblGrid>
              <a:tr h="180975">
                <a:tc>
                  <a:txBody>
                    <a:bodyPr/>
                    <a:lstStyle/>
                    <a:p>
                      <a:pPr algn="r" fontAlgn="b"/>
                      <a:r>
                        <a:rPr lang="cs-CZ" sz="1000" u="none" strike="noStrike">
                          <a:effectLst/>
                        </a:rPr>
                        <a:t>1944</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198</a:t>
                      </a:r>
                      <a:endParaRPr lang="cs-CZ" sz="1000" b="0" i="0" u="none" strike="noStrike">
                        <a:effectLst/>
                        <a:latin typeface="Segoe UI" panose="020B0502040204020203" pitchFamily="34" charset="0"/>
                      </a:endParaRPr>
                    </a:p>
                  </a:txBody>
                  <a:tcPr marL="9525" marR="9525" marT="9525" marB="0" anchor="b"/>
                </a:tc>
                <a:tc>
                  <a:txBody>
                    <a:bodyPr/>
                    <a:lstStyle/>
                    <a:p>
                      <a:pPr algn="l" fontAlgn="b"/>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dirty="0">
                          <a:effectLst/>
                        </a:rPr>
                        <a:t>1990</a:t>
                      </a:r>
                      <a:endParaRPr lang="cs-CZ" sz="1000" b="0" i="0" u="none" strike="noStrike" dirty="0">
                        <a:effectLst/>
                        <a:latin typeface="Segoe UI" panose="020B0502040204020203" pitchFamily="34" charset="0"/>
                      </a:endParaRPr>
                    </a:p>
                  </a:txBody>
                  <a:tcPr marL="9525" marR="9525" marT="9525" marB="0" anchor="b"/>
                </a:tc>
                <a:tc>
                  <a:txBody>
                    <a:bodyPr/>
                    <a:lstStyle/>
                    <a:p>
                      <a:pPr algn="r" fontAlgn="b"/>
                      <a:r>
                        <a:rPr lang="cs-CZ" sz="1000" u="none" strike="noStrike">
                          <a:effectLst/>
                        </a:rPr>
                        <a:t>26</a:t>
                      </a:r>
                      <a:endParaRPr lang="cs-CZ" sz="1000" b="0" i="0" u="none" strike="noStrike">
                        <a:effectLst/>
                        <a:latin typeface="Segoe UI" panose="020B0502040204020203" pitchFamily="34" charset="0"/>
                      </a:endParaRPr>
                    </a:p>
                  </a:txBody>
                  <a:tcPr marL="9525" marR="9525" marT="9525" marB="0" anchor="b"/>
                </a:tc>
                <a:extLst>
                  <a:ext uri="{0D108BD9-81ED-4DB2-BD59-A6C34878D82A}">
                    <a16:rowId xmlns:a16="http://schemas.microsoft.com/office/drawing/2014/main" val="1899080895"/>
                  </a:ext>
                </a:extLst>
              </a:tr>
              <a:tr h="180975">
                <a:tc>
                  <a:txBody>
                    <a:bodyPr/>
                    <a:lstStyle/>
                    <a:p>
                      <a:pPr algn="r" fontAlgn="b"/>
                      <a:r>
                        <a:rPr lang="cs-CZ" sz="1000" u="none" strike="noStrike">
                          <a:effectLst/>
                        </a:rPr>
                        <a:t>2005</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162</a:t>
                      </a:r>
                      <a:endParaRPr lang="cs-CZ" sz="1000" b="0" i="0" u="none" strike="noStrike">
                        <a:effectLst/>
                        <a:latin typeface="Segoe UI" panose="020B0502040204020203" pitchFamily="34" charset="0"/>
                      </a:endParaRPr>
                    </a:p>
                  </a:txBody>
                  <a:tcPr marL="9525" marR="9525" marT="9525" marB="0" anchor="b"/>
                </a:tc>
                <a:tc>
                  <a:txBody>
                    <a:bodyPr/>
                    <a:lstStyle/>
                    <a:p>
                      <a:pPr algn="l" fontAlgn="b"/>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2011</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25</a:t>
                      </a:r>
                      <a:endParaRPr lang="cs-CZ" sz="1000" b="0" i="0" u="none" strike="noStrike">
                        <a:effectLst/>
                        <a:latin typeface="Segoe UI" panose="020B0502040204020203" pitchFamily="34" charset="0"/>
                      </a:endParaRPr>
                    </a:p>
                  </a:txBody>
                  <a:tcPr marL="9525" marR="9525" marT="9525" marB="0" anchor="b"/>
                </a:tc>
                <a:extLst>
                  <a:ext uri="{0D108BD9-81ED-4DB2-BD59-A6C34878D82A}">
                    <a16:rowId xmlns:a16="http://schemas.microsoft.com/office/drawing/2014/main" val="599903766"/>
                  </a:ext>
                </a:extLst>
              </a:tr>
              <a:tr h="180975">
                <a:tc>
                  <a:txBody>
                    <a:bodyPr/>
                    <a:lstStyle/>
                    <a:p>
                      <a:pPr algn="r" fontAlgn="b"/>
                      <a:r>
                        <a:rPr lang="cs-CZ" sz="1000" u="none" strike="noStrike">
                          <a:effectLst/>
                        </a:rPr>
                        <a:t>2006</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148</a:t>
                      </a:r>
                      <a:endParaRPr lang="cs-CZ" sz="1000" b="0" i="0" u="none" strike="noStrike">
                        <a:effectLst/>
                        <a:latin typeface="Segoe UI" panose="020B0502040204020203" pitchFamily="34" charset="0"/>
                      </a:endParaRPr>
                    </a:p>
                  </a:txBody>
                  <a:tcPr marL="9525" marR="9525" marT="9525" marB="0" anchor="b"/>
                </a:tc>
                <a:tc>
                  <a:txBody>
                    <a:bodyPr/>
                    <a:lstStyle/>
                    <a:p>
                      <a:pPr algn="l" fontAlgn="b"/>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2014</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16</a:t>
                      </a:r>
                      <a:endParaRPr lang="cs-CZ" sz="1000" b="0" i="0" u="none" strike="noStrike">
                        <a:effectLst/>
                        <a:latin typeface="Segoe UI" panose="020B0502040204020203" pitchFamily="34" charset="0"/>
                      </a:endParaRPr>
                    </a:p>
                  </a:txBody>
                  <a:tcPr marL="9525" marR="9525" marT="9525" marB="0" anchor="b"/>
                </a:tc>
                <a:extLst>
                  <a:ext uri="{0D108BD9-81ED-4DB2-BD59-A6C34878D82A}">
                    <a16:rowId xmlns:a16="http://schemas.microsoft.com/office/drawing/2014/main" val="2426996370"/>
                  </a:ext>
                </a:extLst>
              </a:tr>
              <a:tr h="180975">
                <a:tc>
                  <a:txBody>
                    <a:bodyPr/>
                    <a:lstStyle/>
                    <a:p>
                      <a:pPr algn="r" fontAlgn="b"/>
                      <a:r>
                        <a:rPr lang="cs-CZ" sz="1000" u="none" strike="noStrike">
                          <a:effectLst/>
                        </a:rPr>
                        <a:t>2012</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145</a:t>
                      </a:r>
                      <a:endParaRPr lang="cs-CZ" sz="1000" b="0" i="0" u="none" strike="noStrike">
                        <a:effectLst/>
                        <a:latin typeface="Segoe UI" panose="020B0502040204020203" pitchFamily="34" charset="0"/>
                      </a:endParaRPr>
                    </a:p>
                  </a:txBody>
                  <a:tcPr marL="9525" marR="9525" marT="9525" marB="0" anchor="b"/>
                </a:tc>
                <a:tc>
                  <a:txBody>
                    <a:bodyPr/>
                    <a:lstStyle/>
                    <a:p>
                      <a:pPr algn="l" fontAlgn="b"/>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2024</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dirty="0">
                          <a:effectLst/>
                        </a:rPr>
                        <a:t>18</a:t>
                      </a:r>
                      <a:endParaRPr lang="cs-CZ" sz="1000" b="0" i="0" u="none" strike="noStrike" dirty="0">
                        <a:effectLst/>
                        <a:latin typeface="Segoe UI" panose="020B0502040204020203" pitchFamily="34" charset="0"/>
                      </a:endParaRPr>
                    </a:p>
                  </a:txBody>
                  <a:tcPr marL="9525" marR="9525" marT="9525" marB="0" anchor="b"/>
                </a:tc>
                <a:extLst>
                  <a:ext uri="{0D108BD9-81ED-4DB2-BD59-A6C34878D82A}">
                    <a16:rowId xmlns:a16="http://schemas.microsoft.com/office/drawing/2014/main" val="712850451"/>
                  </a:ext>
                </a:extLst>
              </a:tr>
            </a:tbl>
          </a:graphicData>
        </a:graphic>
      </p:graphicFrame>
      <p:graphicFrame>
        <p:nvGraphicFramePr>
          <p:cNvPr id="7" name="Tabulka 6"/>
          <p:cNvGraphicFramePr>
            <a:graphicFrameLocks noGrp="1"/>
          </p:cNvGraphicFramePr>
          <p:nvPr>
            <p:extLst>
              <p:ext uri="{D42A27DB-BD31-4B8C-83A1-F6EECF244321}">
                <p14:modId xmlns:p14="http://schemas.microsoft.com/office/powerpoint/2010/main" val="99817130"/>
              </p:ext>
            </p:extLst>
          </p:nvPr>
        </p:nvGraphicFramePr>
        <p:xfrm>
          <a:off x="5168784" y="5228359"/>
          <a:ext cx="1333500" cy="723900"/>
        </p:xfrm>
        <a:graphic>
          <a:graphicData uri="http://schemas.openxmlformats.org/drawingml/2006/table">
            <a:tbl>
              <a:tblPr>
                <a:tableStyleId>{5C22544A-7EE6-4342-B048-85BDC9FD1C3A}</a:tableStyleId>
              </a:tblPr>
              <a:tblGrid>
                <a:gridCol w="723900">
                  <a:extLst>
                    <a:ext uri="{9D8B030D-6E8A-4147-A177-3AD203B41FA5}">
                      <a16:colId xmlns:a16="http://schemas.microsoft.com/office/drawing/2014/main" val="2240700018"/>
                    </a:ext>
                  </a:extLst>
                </a:gridCol>
                <a:gridCol w="609600">
                  <a:extLst>
                    <a:ext uri="{9D8B030D-6E8A-4147-A177-3AD203B41FA5}">
                      <a16:colId xmlns:a16="http://schemas.microsoft.com/office/drawing/2014/main" val="1695247934"/>
                    </a:ext>
                  </a:extLst>
                </a:gridCol>
              </a:tblGrid>
              <a:tr h="180975">
                <a:tc>
                  <a:txBody>
                    <a:bodyPr/>
                    <a:lstStyle/>
                    <a:p>
                      <a:pPr algn="l" fontAlgn="b"/>
                      <a:r>
                        <a:rPr lang="cs-CZ" sz="1000" u="none" strike="noStrike">
                          <a:effectLst/>
                        </a:rPr>
                        <a:t>1936–1960</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98</a:t>
                      </a:r>
                      <a:endParaRPr lang="cs-CZ" sz="1000" b="0" i="0" u="none" strike="noStrike">
                        <a:effectLst/>
                        <a:latin typeface="Segoe UI" panose="020B0502040204020203" pitchFamily="34" charset="0"/>
                      </a:endParaRPr>
                    </a:p>
                  </a:txBody>
                  <a:tcPr marL="9525" marR="9525" marT="9525" marB="0" anchor="b"/>
                </a:tc>
                <a:extLst>
                  <a:ext uri="{0D108BD9-81ED-4DB2-BD59-A6C34878D82A}">
                    <a16:rowId xmlns:a16="http://schemas.microsoft.com/office/drawing/2014/main" val="2617612734"/>
                  </a:ext>
                </a:extLst>
              </a:tr>
              <a:tr h="180975">
                <a:tc>
                  <a:txBody>
                    <a:bodyPr/>
                    <a:lstStyle/>
                    <a:p>
                      <a:pPr algn="l" fontAlgn="b"/>
                      <a:r>
                        <a:rPr lang="cs-CZ" sz="1000" u="none" strike="noStrike">
                          <a:effectLst/>
                        </a:rPr>
                        <a:t>1961–1990</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82</a:t>
                      </a:r>
                      <a:endParaRPr lang="cs-CZ" sz="1000" b="0" i="0" u="none" strike="noStrike">
                        <a:effectLst/>
                        <a:latin typeface="Segoe UI" panose="020B0502040204020203" pitchFamily="34" charset="0"/>
                      </a:endParaRPr>
                    </a:p>
                  </a:txBody>
                  <a:tcPr marL="9525" marR="9525" marT="9525" marB="0" anchor="b"/>
                </a:tc>
                <a:extLst>
                  <a:ext uri="{0D108BD9-81ED-4DB2-BD59-A6C34878D82A}">
                    <a16:rowId xmlns:a16="http://schemas.microsoft.com/office/drawing/2014/main" val="1539592252"/>
                  </a:ext>
                </a:extLst>
              </a:tr>
              <a:tr h="180975">
                <a:tc>
                  <a:txBody>
                    <a:bodyPr/>
                    <a:lstStyle/>
                    <a:p>
                      <a:pPr algn="l" fontAlgn="b"/>
                      <a:r>
                        <a:rPr lang="cs-CZ" sz="1000" u="none" strike="noStrike">
                          <a:effectLst/>
                        </a:rPr>
                        <a:t>1991–2020</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a:effectLst/>
                        </a:rPr>
                        <a:t>75</a:t>
                      </a:r>
                      <a:endParaRPr lang="cs-CZ" sz="1000" b="0" i="0" u="none" strike="noStrike">
                        <a:effectLst/>
                        <a:latin typeface="Segoe UI" panose="020B0502040204020203" pitchFamily="34" charset="0"/>
                      </a:endParaRPr>
                    </a:p>
                  </a:txBody>
                  <a:tcPr marL="9525" marR="9525" marT="9525" marB="0" anchor="b"/>
                </a:tc>
                <a:extLst>
                  <a:ext uri="{0D108BD9-81ED-4DB2-BD59-A6C34878D82A}">
                    <a16:rowId xmlns:a16="http://schemas.microsoft.com/office/drawing/2014/main" val="3116394510"/>
                  </a:ext>
                </a:extLst>
              </a:tr>
              <a:tr h="180975">
                <a:tc>
                  <a:txBody>
                    <a:bodyPr/>
                    <a:lstStyle/>
                    <a:p>
                      <a:pPr algn="l" fontAlgn="b"/>
                      <a:r>
                        <a:rPr lang="cs-CZ" sz="1000" u="none" strike="noStrike">
                          <a:effectLst/>
                        </a:rPr>
                        <a:t>2021–2025</a:t>
                      </a:r>
                      <a:endParaRPr lang="cs-CZ" sz="1000" b="0" i="0" u="none" strike="noStrike">
                        <a:effectLst/>
                        <a:latin typeface="Segoe UI" panose="020B0502040204020203" pitchFamily="34" charset="0"/>
                      </a:endParaRPr>
                    </a:p>
                  </a:txBody>
                  <a:tcPr marL="9525" marR="9525" marT="9525" marB="0" anchor="b"/>
                </a:tc>
                <a:tc>
                  <a:txBody>
                    <a:bodyPr/>
                    <a:lstStyle/>
                    <a:p>
                      <a:pPr algn="r" fontAlgn="b"/>
                      <a:r>
                        <a:rPr lang="cs-CZ" sz="1000" u="none" strike="noStrike" dirty="0">
                          <a:effectLst/>
                        </a:rPr>
                        <a:t>51</a:t>
                      </a:r>
                      <a:endParaRPr lang="cs-CZ" sz="1000" b="0" i="0" u="none" strike="noStrike" dirty="0">
                        <a:effectLst/>
                        <a:latin typeface="Segoe UI" panose="020B0502040204020203" pitchFamily="34" charset="0"/>
                      </a:endParaRPr>
                    </a:p>
                  </a:txBody>
                  <a:tcPr marL="9525" marR="9525" marT="9525" marB="0" anchor="b"/>
                </a:tc>
                <a:extLst>
                  <a:ext uri="{0D108BD9-81ED-4DB2-BD59-A6C34878D82A}">
                    <a16:rowId xmlns:a16="http://schemas.microsoft.com/office/drawing/2014/main" val="4222385227"/>
                  </a:ext>
                </a:extLst>
              </a:tr>
            </a:tbl>
          </a:graphicData>
        </a:graphic>
      </p:graphicFrame>
    </p:spTree>
    <p:extLst>
      <p:ext uri="{BB962C8B-B14F-4D97-AF65-F5344CB8AC3E}">
        <p14:creationId xmlns:p14="http://schemas.microsoft.com/office/powerpoint/2010/main" val="3913026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en-US" sz="2000" dirty="0"/>
              <a:t>Snow conditions (fresh snow and total snow cover) and maximum and minimum air temperatures during the 2025/2026 winter season in </a:t>
            </a:r>
            <a:r>
              <a:rPr lang="en-US" sz="2000" dirty="0" err="1"/>
              <a:t>Bílá</a:t>
            </a:r>
            <a:r>
              <a:rPr lang="en-US" sz="2000" dirty="0"/>
              <a:t> in the </a:t>
            </a:r>
            <a:r>
              <a:rPr lang="en-US" sz="2000" dirty="0" err="1"/>
              <a:t>Beskydy</a:t>
            </a:r>
            <a:r>
              <a:rPr lang="en-US" sz="2000" dirty="0"/>
              <a:t> Mountains</a:t>
            </a:r>
            <a:endParaRPr lang="cs-CZ" sz="2000" dirty="0"/>
          </a:p>
        </p:txBody>
      </p:sp>
      <p:graphicFrame>
        <p:nvGraphicFramePr>
          <p:cNvPr id="5" name="Objekt 4"/>
          <p:cNvGraphicFramePr>
            <a:graphicFrameLocks noChangeAspect="1"/>
          </p:cNvGraphicFramePr>
          <p:nvPr>
            <p:extLst>
              <p:ext uri="{D42A27DB-BD31-4B8C-83A1-F6EECF244321}">
                <p14:modId xmlns:p14="http://schemas.microsoft.com/office/powerpoint/2010/main" val="2420767113"/>
              </p:ext>
            </p:extLst>
          </p:nvPr>
        </p:nvGraphicFramePr>
        <p:xfrm>
          <a:off x="149629" y="1617857"/>
          <a:ext cx="8853055" cy="3617302"/>
        </p:xfrm>
        <a:graphic>
          <a:graphicData uri="http://schemas.openxmlformats.org/presentationml/2006/ole">
            <mc:AlternateContent xmlns:mc="http://schemas.openxmlformats.org/markup-compatibility/2006">
              <mc:Choice xmlns:v="urn:schemas-microsoft-com:vml" Requires="v">
                <p:oleObj spid="_x0000_s9224" name="List" r:id="rId3" imgW="9391628" imgH="3838530" progId="Excel.Sheet.12">
                  <p:embed/>
                </p:oleObj>
              </mc:Choice>
              <mc:Fallback>
                <p:oleObj name="List" r:id="rId3" imgW="9391628" imgH="3838530" progId="Excel.Sheet.12">
                  <p:embed/>
                  <p:pic>
                    <p:nvPicPr>
                      <p:cNvPr id="0" name=""/>
                      <p:cNvPicPr/>
                      <p:nvPr/>
                    </p:nvPicPr>
                    <p:blipFill>
                      <a:blip r:embed="rId4"/>
                      <a:stretch>
                        <a:fillRect/>
                      </a:stretch>
                    </p:blipFill>
                    <p:spPr>
                      <a:xfrm>
                        <a:off x="149629" y="1617857"/>
                        <a:ext cx="8853055" cy="3617302"/>
                      </a:xfrm>
                      <a:prstGeom prst="rect">
                        <a:avLst/>
                      </a:prstGeom>
                    </p:spPr>
                  </p:pic>
                </p:oleObj>
              </mc:Fallback>
            </mc:AlternateContent>
          </a:graphicData>
        </a:graphic>
      </p:graphicFrame>
    </p:spTree>
    <p:extLst>
      <p:ext uri="{BB962C8B-B14F-4D97-AF65-F5344CB8AC3E}">
        <p14:creationId xmlns:p14="http://schemas.microsoft.com/office/powerpoint/2010/main" val="3388701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64287" y="1653602"/>
            <a:ext cx="7886700" cy="4351338"/>
          </a:xfrm>
        </p:spPr>
        <p:txBody>
          <a:bodyPr/>
          <a:lstStyle/>
          <a:p>
            <a:r>
              <a:rPr lang="cs-CZ" dirty="0" err="1"/>
              <a:t>Conditions</a:t>
            </a:r>
            <a:r>
              <a:rPr lang="cs-CZ" dirty="0"/>
              <a:t> </a:t>
            </a:r>
            <a:r>
              <a:rPr lang="cs-CZ" dirty="0" err="1"/>
              <a:t>for</a:t>
            </a:r>
            <a:r>
              <a:rPr lang="cs-CZ" dirty="0"/>
              <a:t> </a:t>
            </a:r>
            <a:r>
              <a:rPr lang="cs-CZ" dirty="0" err="1"/>
              <a:t>downhill</a:t>
            </a:r>
            <a:r>
              <a:rPr lang="cs-CZ" dirty="0"/>
              <a:t> </a:t>
            </a:r>
            <a:r>
              <a:rPr lang="cs-CZ" dirty="0" err="1"/>
              <a:t>skiing</a:t>
            </a:r>
            <a:r>
              <a:rPr lang="cs-CZ" dirty="0"/>
              <a:t> </a:t>
            </a:r>
            <a:r>
              <a:rPr lang="cs-CZ" dirty="0" err="1"/>
              <a:t>were</a:t>
            </a:r>
            <a:r>
              <a:rPr lang="cs-CZ" dirty="0"/>
              <a:t> </a:t>
            </a:r>
            <a:r>
              <a:rPr lang="cs-CZ" dirty="0" err="1"/>
              <a:t>excellent</a:t>
            </a:r>
            <a:r>
              <a:rPr lang="cs-CZ" dirty="0"/>
              <a:t> </a:t>
            </a:r>
            <a:r>
              <a:rPr lang="cs-CZ" dirty="0" err="1"/>
              <a:t>at</a:t>
            </a:r>
            <a:r>
              <a:rPr lang="cs-CZ" dirty="0"/>
              <a:t> least </a:t>
            </a:r>
            <a:r>
              <a:rPr lang="cs-CZ" dirty="0" err="1"/>
              <a:t>until</a:t>
            </a:r>
            <a:r>
              <a:rPr lang="cs-CZ" dirty="0"/>
              <a:t> </a:t>
            </a:r>
            <a:r>
              <a:rPr lang="cs-CZ" dirty="0" err="1"/>
              <a:t>mid-March</a:t>
            </a:r>
            <a:r>
              <a:rPr lang="cs-CZ" dirty="0"/>
              <a:t>. </a:t>
            </a:r>
            <a:r>
              <a:rPr lang="cs-CZ" dirty="0" err="1"/>
              <a:t>The</a:t>
            </a:r>
            <a:r>
              <a:rPr lang="cs-CZ" dirty="0"/>
              <a:t> </a:t>
            </a:r>
            <a:r>
              <a:rPr lang="cs-CZ" dirty="0" err="1"/>
              <a:t>actual</a:t>
            </a:r>
            <a:r>
              <a:rPr lang="cs-CZ" dirty="0"/>
              <a:t> 2025/2026 </a:t>
            </a:r>
            <a:r>
              <a:rPr lang="cs-CZ" dirty="0" err="1"/>
              <a:t>season</a:t>
            </a:r>
            <a:r>
              <a:rPr lang="cs-CZ" dirty="0"/>
              <a:t> </a:t>
            </a:r>
            <a:r>
              <a:rPr lang="cs-CZ" dirty="0" err="1"/>
              <a:t>at</a:t>
            </a:r>
            <a:r>
              <a:rPr lang="cs-CZ" dirty="0"/>
              <a:t> </a:t>
            </a:r>
            <a:r>
              <a:rPr lang="cs-CZ" dirty="0" err="1"/>
              <a:t>the</a:t>
            </a:r>
            <a:r>
              <a:rPr lang="cs-CZ" dirty="0"/>
              <a:t> Bílá Ski Resort </a:t>
            </a:r>
            <a:r>
              <a:rPr lang="cs-CZ" dirty="0" err="1"/>
              <a:t>began</a:t>
            </a:r>
            <a:r>
              <a:rPr lang="cs-CZ" dirty="0"/>
              <a:t> </a:t>
            </a:r>
            <a:r>
              <a:rPr lang="cs-CZ" dirty="0" err="1"/>
              <a:t>around</a:t>
            </a:r>
            <a:r>
              <a:rPr lang="cs-CZ" dirty="0"/>
              <a:t> </a:t>
            </a:r>
            <a:r>
              <a:rPr lang="cs-CZ" dirty="0" err="1"/>
              <a:t>November</a:t>
            </a:r>
            <a:r>
              <a:rPr lang="cs-CZ" dirty="0"/>
              <a:t> 29, 2025, </a:t>
            </a:r>
            <a:r>
              <a:rPr lang="cs-CZ" dirty="0" err="1"/>
              <a:t>with</a:t>
            </a:r>
            <a:r>
              <a:rPr lang="cs-CZ" dirty="0"/>
              <a:t> full </a:t>
            </a:r>
            <a:r>
              <a:rPr lang="cs-CZ" dirty="0" err="1"/>
              <a:t>operations</a:t>
            </a:r>
            <a:r>
              <a:rPr lang="cs-CZ" dirty="0"/>
              <a:t> </a:t>
            </a:r>
            <a:r>
              <a:rPr lang="cs-CZ" dirty="0" err="1"/>
              <a:t>starting</a:t>
            </a:r>
            <a:r>
              <a:rPr lang="cs-CZ" dirty="0"/>
              <a:t> in </a:t>
            </a:r>
            <a:r>
              <a:rPr lang="cs-CZ" dirty="0" err="1"/>
              <a:t>mid-December</a:t>
            </a:r>
            <a:r>
              <a:rPr lang="cs-CZ" dirty="0"/>
              <a:t> 2025 and </a:t>
            </a:r>
            <a:r>
              <a:rPr lang="cs-CZ" dirty="0" err="1"/>
              <a:t>the</a:t>
            </a:r>
            <a:r>
              <a:rPr lang="cs-CZ" dirty="0"/>
              <a:t> </a:t>
            </a:r>
            <a:r>
              <a:rPr lang="cs-CZ" dirty="0" err="1"/>
              <a:t>season</a:t>
            </a:r>
            <a:r>
              <a:rPr lang="cs-CZ" dirty="0"/>
              <a:t> </a:t>
            </a:r>
            <a:r>
              <a:rPr lang="cs-CZ" dirty="0" err="1"/>
              <a:t>ending</a:t>
            </a:r>
            <a:r>
              <a:rPr lang="cs-CZ" dirty="0"/>
              <a:t> on </a:t>
            </a:r>
            <a:r>
              <a:rPr lang="cs-CZ" dirty="0" err="1"/>
              <a:t>March</a:t>
            </a:r>
            <a:r>
              <a:rPr lang="cs-CZ" dirty="0"/>
              <a:t> 23, 2026. </a:t>
            </a:r>
            <a:r>
              <a:rPr lang="cs-CZ" dirty="0" err="1"/>
              <a:t>The</a:t>
            </a:r>
            <a:r>
              <a:rPr lang="cs-CZ" dirty="0"/>
              <a:t> resort </a:t>
            </a:r>
            <a:r>
              <a:rPr lang="cs-CZ" dirty="0" err="1"/>
              <a:t>was</a:t>
            </a:r>
            <a:r>
              <a:rPr lang="cs-CZ" dirty="0"/>
              <a:t> not open </a:t>
            </a:r>
            <a:r>
              <a:rPr lang="cs-CZ" dirty="0" err="1"/>
              <a:t>all</a:t>
            </a:r>
            <a:r>
              <a:rPr lang="cs-CZ" dirty="0"/>
              <a:t> </a:t>
            </a:r>
            <a:r>
              <a:rPr lang="cs-CZ" dirty="0" err="1"/>
              <a:t>day</a:t>
            </a:r>
            <a:r>
              <a:rPr lang="cs-CZ" dirty="0"/>
              <a:t> </a:t>
            </a:r>
            <a:r>
              <a:rPr lang="cs-CZ" dirty="0" err="1"/>
              <a:t>every</a:t>
            </a:r>
            <a:r>
              <a:rPr lang="cs-CZ" dirty="0"/>
              <a:t> </a:t>
            </a:r>
            <a:r>
              <a:rPr lang="cs-CZ" dirty="0" err="1"/>
              <a:t>day</a:t>
            </a:r>
            <a:r>
              <a:rPr lang="cs-CZ" dirty="0"/>
              <a:t> (limited </a:t>
            </a:r>
            <a:r>
              <a:rPr lang="cs-CZ" dirty="0" err="1"/>
              <a:t>operations</a:t>
            </a:r>
            <a:r>
              <a:rPr lang="cs-CZ" dirty="0"/>
              <a:t> </a:t>
            </a:r>
            <a:r>
              <a:rPr lang="cs-CZ" dirty="0" err="1"/>
              <a:t>at</a:t>
            </a:r>
            <a:r>
              <a:rPr lang="cs-CZ" dirty="0"/>
              <a:t> </a:t>
            </a:r>
            <a:r>
              <a:rPr lang="cs-CZ" dirty="0" err="1"/>
              <a:t>the</a:t>
            </a:r>
            <a:r>
              <a:rPr lang="cs-CZ" dirty="0"/>
              <a:t> </a:t>
            </a:r>
            <a:r>
              <a:rPr lang="cs-CZ" dirty="0" err="1"/>
              <a:t>beginning</a:t>
            </a:r>
            <a:r>
              <a:rPr lang="cs-CZ" dirty="0"/>
              <a:t> and end </a:t>
            </a:r>
            <a:r>
              <a:rPr lang="cs-CZ" dirty="0" err="1"/>
              <a:t>of</a:t>
            </a:r>
            <a:r>
              <a:rPr lang="cs-CZ" dirty="0"/>
              <a:t> </a:t>
            </a:r>
            <a:r>
              <a:rPr lang="cs-CZ" dirty="0" err="1"/>
              <a:t>the</a:t>
            </a:r>
            <a:r>
              <a:rPr lang="cs-CZ" dirty="0"/>
              <a:t> </a:t>
            </a:r>
            <a:r>
              <a:rPr lang="cs-CZ" dirty="0" err="1"/>
              <a:t>season</a:t>
            </a:r>
            <a:r>
              <a:rPr lang="cs-CZ" dirty="0"/>
              <a:t>). </a:t>
            </a:r>
            <a:r>
              <a:rPr lang="cs-CZ" b="1" dirty="0" err="1"/>
              <a:t>The</a:t>
            </a:r>
            <a:r>
              <a:rPr lang="cs-CZ" b="1" dirty="0"/>
              <a:t> full </a:t>
            </a:r>
            <a:r>
              <a:rPr lang="cs-CZ" b="1" dirty="0" err="1"/>
              <a:t>season</a:t>
            </a:r>
            <a:r>
              <a:rPr lang="cs-CZ" b="1" dirty="0"/>
              <a:t> (most </a:t>
            </a:r>
            <a:r>
              <a:rPr lang="cs-CZ" b="1" dirty="0" err="1"/>
              <a:t>slopes</a:t>
            </a:r>
            <a:r>
              <a:rPr lang="cs-CZ" b="1" dirty="0"/>
              <a:t>) </a:t>
            </a:r>
            <a:r>
              <a:rPr lang="cs-CZ" b="1" dirty="0" err="1"/>
              <a:t>lasted</a:t>
            </a:r>
            <a:r>
              <a:rPr lang="cs-CZ" b="1" dirty="0"/>
              <a:t> </a:t>
            </a:r>
            <a:r>
              <a:rPr lang="cs-CZ" b="1" dirty="0" err="1"/>
              <a:t>from</a:t>
            </a:r>
            <a:r>
              <a:rPr lang="cs-CZ" b="1" dirty="0"/>
              <a:t> </a:t>
            </a:r>
            <a:r>
              <a:rPr lang="cs-CZ" b="1" dirty="0" err="1"/>
              <a:t>December</a:t>
            </a:r>
            <a:r>
              <a:rPr lang="cs-CZ" b="1" dirty="0"/>
              <a:t> 20, 2025, to </a:t>
            </a:r>
            <a:r>
              <a:rPr lang="cs-CZ" b="1" dirty="0" err="1"/>
              <a:t>March</a:t>
            </a:r>
            <a:r>
              <a:rPr lang="cs-CZ" b="1" dirty="0"/>
              <a:t> 15, 2026, </a:t>
            </a:r>
            <a:r>
              <a:rPr lang="cs-CZ" b="1" dirty="0" err="1"/>
              <a:t>offering</a:t>
            </a:r>
            <a:r>
              <a:rPr lang="cs-CZ" b="1" dirty="0"/>
              <a:t> </a:t>
            </a:r>
            <a:r>
              <a:rPr lang="cs-CZ" b="1" dirty="0" err="1"/>
              <a:t>approximately</a:t>
            </a:r>
            <a:r>
              <a:rPr lang="cs-CZ" b="1" dirty="0"/>
              <a:t> 85–90 </a:t>
            </a:r>
            <a:r>
              <a:rPr lang="cs-CZ" b="1" dirty="0" err="1"/>
              <a:t>days</a:t>
            </a:r>
            <a:r>
              <a:rPr lang="cs-CZ" b="1" dirty="0"/>
              <a:t> </a:t>
            </a:r>
            <a:r>
              <a:rPr lang="cs-CZ" b="1" dirty="0" err="1"/>
              <a:t>of</a:t>
            </a:r>
            <a:r>
              <a:rPr lang="cs-CZ" b="1" dirty="0"/>
              <a:t> </a:t>
            </a:r>
            <a:r>
              <a:rPr lang="cs-CZ" b="1" dirty="0" err="1"/>
              <a:t>quality</a:t>
            </a:r>
            <a:r>
              <a:rPr lang="cs-CZ" b="1" dirty="0"/>
              <a:t> </a:t>
            </a:r>
            <a:r>
              <a:rPr lang="cs-CZ" b="1" dirty="0" err="1"/>
              <a:t>skiing</a:t>
            </a:r>
            <a:r>
              <a:rPr lang="cs-CZ" b="1" dirty="0"/>
              <a:t>.</a:t>
            </a:r>
          </a:p>
          <a:p>
            <a:r>
              <a:rPr lang="cs-CZ" dirty="0" err="1"/>
              <a:t>This</a:t>
            </a:r>
            <a:r>
              <a:rPr lang="cs-CZ" dirty="0"/>
              <a:t> </a:t>
            </a:r>
            <a:r>
              <a:rPr lang="cs-CZ" dirty="0" err="1"/>
              <a:t>winter</a:t>
            </a:r>
            <a:r>
              <a:rPr lang="cs-CZ" dirty="0"/>
              <a:t> </a:t>
            </a:r>
            <a:r>
              <a:rPr lang="cs-CZ" dirty="0" err="1"/>
              <a:t>also</a:t>
            </a:r>
            <a:r>
              <a:rPr lang="cs-CZ" dirty="0"/>
              <a:t> </a:t>
            </a:r>
            <a:r>
              <a:rPr lang="cs-CZ" dirty="0" err="1"/>
              <a:t>offered</a:t>
            </a:r>
            <a:r>
              <a:rPr lang="cs-CZ" dirty="0"/>
              <a:t> </a:t>
            </a:r>
            <a:r>
              <a:rPr lang="cs-CZ" dirty="0" err="1"/>
              <a:t>ideal</a:t>
            </a:r>
            <a:r>
              <a:rPr lang="cs-CZ" dirty="0"/>
              <a:t> </a:t>
            </a:r>
            <a:r>
              <a:rPr lang="cs-CZ" dirty="0" err="1"/>
              <a:t>conditions</a:t>
            </a:r>
            <a:r>
              <a:rPr lang="cs-CZ" dirty="0"/>
              <a:t> </a:t>
            </a:r>
            <a:r>
              <a:rPr lang="cs-CZ" dirty="0" err="1"/>
              <a:t>for</a:t>
            </a:r>
            <a:r>
              <a:rPr lang="cs-CZ" dirty="0"/>
              <a:t> </a:t>
            </a:r>
            <a:r>
              <a:rPr lang="cs-CZ" dirty="0" err="1"/>
              <a:t>cross</a:t>
            </a:r>
            <a:r>
              <a:rPr lang="cs-CZ" dirty="0"/>
              <a:t>-country </a:t>
            </a:r>
            <a:r>
              <a:rPr lang="cs-CZ" dirty="0" err="1"/>
              <a:t>skiing</a:t>
            </a:r>
            <a:r>
              <a:rPr lang="cs-CZ" dirty="0"/>
              <a:t>. </a:t>
            </a:r>
            <a:r>
              <a:rPr lang="cs-CZ" dirty="0" err="1"/>
              <a:t>There</a:t>
            </a:r>
            <a:r>
              <a:rPr lang="cs-CZ" dirty="0"/>
              <a:t> are </a:t>
            </a:r>
            <a:r>
              <a:rPr lang="cs-CZ" dirty="0" err="1"/>
              <a:t>four</a:t>
            </a:r>
            <a:r>
              <a:rPr lang="cs-CZ" dirty="0"/>
              <a:t> </a:t>
            </a:r>
            <a:r>
              <a:rPr lang="cs-CZ" dirty="0" err="1"/>
              <a:t>cross</a:t>
            </a:r>
            <a:r>
              <a:rPr lang="cs-CZ" dirty="0"/>
              <a:t>-country </a:t>
            </a:r>
            <a:r>
              <a:rPr lang="cs-CZ" dirty="0" err="1"/>
              <a:t>trails</a:t>
            </a:r>
            <a:r>
              <a:rPr lang="cs-CZ" dirty="0"/>
              <a:t> in and </a:t>
            </a:r>
            <a:r>
              <a:rPr lang="cs-CZ" dirty="0" err="1"/>
              <a:t>around</a:t>
            </a:r>
            <a:r>
              <a:rPr lang="cs-CZ" dirty="0"/>
              <a:t> Bílá. </a:t>
            </a:r>
            <a:r>
              <a:rPr lang="cs-CZ" b="1" dirty="0" err="1"/>
              <a:t>The</a:t>
            </a:r>
            <a:r>
              <a:rPr lang="cs-CZ" b="1" dirty="0"/>
              <a:t> </a:t>
            </a:r>
            <a:r>
              <a:rPr lang="cs-CZ" b="1" dirty="0" err="1"/>
              <a:t>approximately</a:t>
            </a:r>
            <a:r>
              <a:rPr lang="cs-CZ" b="1" dirty="0"/>
              <a:t> 15 cm </a:t>
            </a:r>
            <a:r>
              <a:rPr lang="cs-CZ" b="1" dirty="0" err="1"/>
              <a:t>of</a:t>
            </a:r>
            <a:r>
              <a:rPr lang="cs-CZ" b="1" dirty="0"/>
              <a:t> natural </a:t>
            </a:r>
            <a:r>
              <a:rPr lang="cs-CZ" b="1" dirty="0" err="1"/>
              <a:t>snow</a:t>
            </a:r>
            <a:r>
              <a:rPr lang="cs-CZ" b="1" dirty="0"/>
              <a:t> </a:t>
            </a:r>
            <a:r>
              <a:rPr lang="cs-CZ" b="1" dirty="0" err="1"/>
              <a:t>required</a:t>
            </a:r>
            <a:r>
              <a:rPr lang="cs-CZ" b="1" dirty="0"/>
              <a:t> </a:t>
            </a:r>
            <a:r>
              <a:rPr lang="cs-CZ" b="1" dirty="0" err="1"/>
              <a:t>for</a:t>
            </a:r>
            <a:r>
              <a:rPr lang="cs-CZ" b="1" dirty="0"/>
              <a:t> </a:t>
            </a:r>
            <a:r>
              <a:rPr lang="cs-CZ" b="1" dirty="0" err="1"/>
              <a:t>good</a:t>
            </a:r>
            <a:r>
              <a:rPr lang="cs-CZ" b="1" dirty="0"/>
              <a:t> </a:t>
            </a:r>
            <a:r>
              <a:rPr lang="cs-CZ" b="1" dirty="0" err="1"/>
              <a:t>trail</a:t>
            </a:r>
            <a:r>
              <a:rPr lang="cs-CZ" b="1" dirty="0"/>
              <a:t> </a:t>
            </a:r>
            <a:r>
              <a:rPr lang="cs-CZ" b="1" dirty="0" err="1"/>
              <a:t>conditions</a:t>
            </a:r>
            <a:r>
              <a:rPr lang="cs-CZ" b="1" dirty="0"/>
              <a:t> </a:t>
            </a:r>
            <a:r>
              <a:rPr lang="cs-CZ" b="1" dirty="0" err="1"/>
              <a:t>was</a:t>
            </a:r>
            <a:r>
              <a:rPr lang="cs-CZ" b="1" dirty="0"/>
              <a:t> </a:t>
            </a:r>
            <a:r>
              <a:rPr lang="cs-CZ" b="1" dirty="0" err="1"/>
              <a:t>recorded</a:t>
            </a:r>
            <a:r>
              <a:rPr lang="cs-CZ" b="1" dirty="0"/>
              <a:t> </a:t>
            </a:r>
            <a:r>
              <a:rPr lang="cs-CZ" b="1" dirty="0" err="1"/>
              <a:t>from</a:t>
            </a:r>
            <a:r>
              <a:rPr lang="cs-CZ" b="1" dirty="0"/>
              <a:t> </a:t>
            </a:r>
            <a:r>
              <a:rPr lang="cs-CZ" b="1" dirty="0" err="1"/>
              <a:t>December</a:t>
            </a:r>
            <a:r>
              <a:rPr lang="cs-CZ" b="1" dirty="0"/>
              <a:t> 28, 2025, </a:t>
            </a:r>
            <a:r>
              <a:rPr lang="cs-CZ" b="1" dirty="0" err="1"/>
              <a:t>through</a:t>
            </a:r>
            <a:r>
              <a:rPr lang="cs-CZ" b="1" dirty="0"/>
              <a:t> early </a:t>
            </a:r>
            <a:r>
              <a:rPr lang="cs-CZ" b="1" dirty="0" err="1"/>
              <a:t>February</a:t>
            </a:r>
            <a:r>
              <a:rPr lang="cs-CZ" b="1" dirty="0"/>
              <a:t> 2026. </a:t>
            </a:r>
          </a:p>
          <a:p>
            <a:endParaRPr lang="cs-CZ" dirty="0"/>
          </a:p>
        </p:txBody>
      </p:sp>
      <p:sp>
        <p:nvSpPr>
          <p:cNvPr id="3" name="Nadpis 2"/>
          <p:cNvSpPr>
            <a:spLocks noGrp="1"/>
          </p:cNvSpPr>
          <p:nvPr>
            <p:ph type="title"/>
          </p:nvPr>
        </p:nvSpPr>
        <p:spPr/>
        <p:txBody>
          <a:bodyPr>
            <a:normAutofit/>
          </a:bodyPr>
          <a:lstStyle/>
          <a:p>
            <a:r>
              <a:rPr lang="en-US" sz="2000" dirty="0"/>
              <a:t>Snow conditions (fresh snow and total snow cover) and maximum and minimum air temperatures during the 2025/2026 winter season in </a:t>
            </a:r>
            <a:r>
              <a:rPr lang="en-US" sz="2000" dirty="0" err="1"/>
              <a:t>Bílá</a:t>
            </a:r>
            <a:r>
              <a:rPr lang="en-US" sz="2000" dirty="0"/>
              <a:t> in the </a:t>
            </a:r>
            <a:r>
              <a:rPr lang="en-US" sz="2000" dirty="0" err="1"/>
              <a:t>Beskydy</a:t>
            </a:r>
            <a:r>
              <a:rPr lang="en-US" sz="2000" dirty="0"/>
              <a:t> Mountains</a:t>
            </a:r>
            <a:endParaRPr lang="cs-CZ" sz="2000" dirty="0"/>
          </a:p>
        </p:txBody>
      </p:sp>
    </p:spTree>
    <p:extLst>
      <p:ext uri="{BB962C8B-B14F-4D97-AF65-F5344CB8AC3E}">
        <p14:creationId xmlns:p14="http://schemas.microsoft.com/office/powerpoint/2010/main" val="2331548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73331" y="495518"/>
            <a:ext cx="7747461" cy="2387600"/>
          </a:xfrm>
        </p:spPr>
        <p:txBody>
          <a:bodyPr/>
          <a:lstStyle/>
          <a:p>
            <a:r>
              <a:rPr lang="cs-CZ" dirty="0"/>
              <a:t/>
            </a:r>
            <a:br>
              <a:rPr lang="cs-CZ" dirty="0"/>
            </a:br>
            <a:r>
              <a:rPr lang="en-US" sz="3200" cap="all" dirty="0" smtClean="0"/>
              <a:t>Climate </a:t>
            </a:r>
            <a:r>
              <a:rPr lang="en-US" sz="3200" cap="all" dirty="0"/>
              <a:t>development in the </a:t>
            </a:r>
            <a:r>
              <a:rPr lang="en-US" sz="3200" cap="all" dirty="0" err="1"/>
              <a:t>Beskydy</a:t>
            </a:r>
            <a:r>
              <a:rPr lang="en-US" sz="3200" cap="all" dirty="0"/>
              <a:t> Mountains</a:t>
            </a:r>
            <a:endParaRPr lang="cs-CZ" sz="3200" dirty="0"/>
          </a:p>
        </p:txBody>
      </p:sp>
      <p:sp>
        <p:nvSpPr>
          <p:cNvPr id="3" name="Podnadpis 2"/>
          <p:cNvSpPr>
            <a:spLocks noGrp="1"/>
          </p:cNvSpPr>
          <p:nvPr>
            <p:ph type="subTitle" idx="1"/>
          </p:nvPr>
        </p:nvSpPr>
        <p:spPr>
          <a:xfrm>
            <a:off x="673331" y="4215433"/>
            <a:ext cx="7547956" cy="1455694"/>
          </a:xfrm>
        </p:spPr>
        <p:txBody>
          <a:bodyPr>
            <a:normAutofit/>
          </a:bodyPr>
          <a:lstStyle/>
          <a:p>
            <a:r>
              <a:rPr lang="cs-CZ" sz="2800" dirty="0" smtClean="0"/>
              <a:t>Pavel Lipina, </a:t>
            </a:r>
            <a:r>
              <a:rPr lang="cs-CZ" sz="2800" dirty="0" smtClean="0"/>
              <a:t>Veronika Šustková</a:t>
            </a:r>
            <a:endParaRPr lang="cs-CZ" sz="2800" dirty="0"/>
          </a:p>
          <a:p>
            <a:r>
              <a:rPr lang="cs-CZ" dirty="0" smtClean="0"/>
              <a:t>Křtiny, </a:t>
            </a:r>
            <a:r>
              <a:rPr lang="cs-CZ" dirty="0"/>
              <a:t>May 12, 2026</a:t>
            </a:r>
            <a:endParaRPr lang="cs-CZ" dirty="0" smtClean="0"/>
          </a:p>
        </p:txBody>
      </p:sp>
    </p:spTree>
    <p:extLst>
      <p:ext uri="{BB962C8B-B14F-4D97-AF65-F5344CB8AC3E}">
        <p14:creationId xmlns:p14="http://schemas.microsoft.com/office/powerpoint/2010/main" val="2253702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06098" y="1129902"/>
            <a:ext cx="7886700" cy="5196084"/>
          </a:xfrm>
        </p:spPr>
        <p:txBody>
          <a:bodyPr>
            <a:normAutofit fontScale="25000" lnSpcReduction="20000"/>
          </a:bodyPr>
          <a:lstStyle/>
          <a:p>
            <a:pPr marL="857250" indent="-857250">
              <a:spcAft>
                <a:spcPts val="600"/>
              </a:spcAft>
              <a:buFont typeface="Arial" panose="020B0604020202020204" pitchFamily="34" charset="0"/>
              <a:buChar char="•"/>
            </a:pPr>
            <a:r>
              <a:rPr lang="cs-CZ" sz="6400" dirty="0" err="1" smtClean="0">
                <a:latin typeface="+mn-lt"/>
              </a:rPr>
              <a:t>The</a:t>
            </a:r>
            <a:r>
              <a:rPr lang="cs-CZ" sz="6400" dirty="0" smtClean="0">
                <a:latin typeface="+mn-lt"/>
              </a:rPr>
              <a:t> </a:t>
            </a:r>
            <a:r>
              <a:rPr lang="cs-CZ" sz="6400" dirty="0" err="1">
                <a:latin typeface="+mn-lt"/>
              </a:rPr>
              <a:t>average</a:t>
            </a:r>
            <a:r>
              <a:rPr lang="cs-CZ" sz="6400" dirty="0">
                <a:latin typeface="+mn-lt"/>
              </a:rPr>
              <a:t> </a:t>
            </a:r>
            <a:r>
              <a:rPr lang="cs-CZ" sz="6400" dirty="0" err="1">
                <a:latin typeface="+mn-lt"/>
              </a:rPr>
              <a:t>annual</a:t>
            </a:r>
            <a:r>
              <a:rPr lang="cs-CZ" sz="6400" dirty="0">
                <a:latin typeface="+mn-lt"/>
              </a:rPr>
              <a:t> air </a:t>
            </a:r>
            <a:r>
              <a:rPr lang="cs-CZ" sz="6400" dirty="0" err="1">
                <a:latin typeface="+mn-lt"/>
              </a:rPr>
              <a:t>temperature</a:t>
            </a:r>
            <a:r>
              <a:rPr lang="cs-CZ" sz="6400" dirty="0">
                <a:latin typeface="+mn-lt"/>
              </a:rPr>
              <a:t> in </a:t>
            </a:r>
            <a:r>
              <a:rPr lang="cs-CZ" sz="6400" dirty="0" err="1">
                <a:latin typeface="+mn-lt"/>
              </a:rPr>
              <a:t>the</a:t>
            </a:r>
            <a:r>
              <a:rPr lang="cs-CZ" sz="6400" dirty="0">
                <a:latin typeface="+mn-lt"/>
              </a:rPr>
              <a:t> Beskydy </a:t>
            </a:r>
            <a:r>
              <a:rPr lang="cs-CZ" sz="6400" dirty="0" err="1">
                <a:latin typeface="+mn-lt"/>
              </a:rPr>
              <a:t>Mountains</a:t>
            </a:r>
            <a:r>
              <a:rPr lang="cs-CZ" sz="6400" dirty="0">
                <a:latin typeface="+mn-lt"/>
              </a:rPr>
              <a:t> </a:t>
            </a:r>
            <a:r>
              <a:rPr lang="cs-CZ" sz="6400" dirty="0" err="1">
                <a:latin typeface="+mn-lt"/>
              </a:rPr>
              <a:t>over</a:t>
            </a:r>
            <a:r>
              <a:rPr lang="cs-CZ" sz="6400" dirty="0">
                <a:latin typeface="+mn-lt"/>
              </a:rPr>
              <a:t> </a:t>
            </a:r>
            <a:r>
              <a:rPr lang="cs-CZ" sz="6400" dirty="0" err="1">
                <a:latin typeface="+mn-lt"/>
              </a:rPr>
              <a:t>the</a:t>
            </a:r>
            <a:r>
              <a:rPr lang="cs-CZ" sz="6400" dirty="0">
                <a:latin typeface="+mn-lt"/>
              </a:rPr>
              <a:t> past 150 </a:t>
            </a:r>
            <a:r>
              <a:rPr lang="cs-CZ" sz="6400" dirty="0" err="1">
                <a:latin typeface="+mn-lt"/>
              </a:rPr>
              <a:t>years</a:t>
            </a:r>
            <a:r>
              <a:rPr lang="cs-CZ" sz="6400" dirty="0">
                <a:latin typeface="+mn-lt"/>
              </a:rPr>
              <a:t> has </a:t>
            </a:r>
            <a:r>
              <a:rPr lang="cs-CZ" sz="6400" dirty="0" err="1">
                <a:latin typeface="+mn-lt"/>
              </a:rPr>
              <a:t>shown</a:t>
            </a:r>
            <a:r>
              <a:rPr lang="cs-CZ" sz="6400" dirty="0">
                <a:latin typeface="+mn-lt"/>
              </a:rPr>
              <a:t> </a:t>
            </a:r>
            <a:r>
              <a:rPr lang="cs-CZ" sz="6400" dirty="0" err="1">
                <a:latin typeface="+mn-lt"/>
              </a:rPr>
              <a:t>an</a:t>
            </a:r>
            <a:r>
              <a:rPr lang="cs-CZ" sz="6400" dirty="0">
                <a:latin typeface="+mn-lt"/>
              </a:rPr>
              <a:t> </a:t>
            </a:r>
            <a:r>
              <a:rPr lang="cs-CZ" sz="6400" dirty="0" err="1">
                <a:latin typeface="+mn-lt"/>
              </a:rPr>
              <a:t>upward</a:t>
            </a:r>
            <a:r>
              <a:rPr lang="cs-CZ" sz="6400" dirty="0">
                <a:latin typeface="+mn-lt"/>
              </a:rPr>
              <a:t> trend </a:t>
            </a:r>
            <a:r>
              <a:rPr lang="cs-CZ" sz="6400" dirty="0" err="1">
                <a:latin typeface="+mn-lt"/>
              </a:rPr>
              <a:t>of</a:t>
            </a:r>
            <a:r>
              <a:rPr lang="cs-CZ" sz="6400" dirty="0">
                <a:latin typeface="+mn-lt"/>
              </a:rPr>
              <a:t> 0.118 °C per </a:t>
            </a:r>
            <a:r>
              <a:rPr lang="cs-CZ" sz="6400" dirty="0" err="1">
                <a:latin typeface="+mn-lt"/>
              </a:rPr>
              <a:t>decade</a:t>
            </a:r>
            <a:r>
              <a:rPr lang="cs-CZ" sz="6400" dirty="0">
                <a:latin typeface="+mn-lt"/>
              </a:rPr>
              <a:t>. </a:t>
            </a:r>
            <a:endParaRPr lang="cs-CZ" sz="6400" dirty="0" smtClean="0">
              <a:latin typeface="+mn-lt"/>
            </a:endParaRPr>
          </a:p>
          <a:p>
            <a:pPr marL="857250" indent="-857250">
              <a:spcAft>
                <a:spcPts val="0"/>
              </a:spcAft>
              <a:buFont typeface="Arial" panose="020B0604020202020204" pitchFamily="34" charset="0"/>
              <a:buChar char="•"/>
            </a:pPr>
            <a:r>
              <a:rPr lang="cs-CZ" sz="6400" dirty="0" err="1" smtClean="0">
                <a:latin typeface="+mn-lt"/>
              </a:rPr>
              <a:t>While</a:t>
            </a:r>
            <a:r>
              <a:rPr lang="cs-CZ" sz="6400" dirty="0" smtClean="0">
                <a:latin typeface="+mn-lt"/>
              </a:rPr>
              <a:t> </a:t>
            </a:r>
            <a:r>
              <a:rPr lang="cs-CZ" sz="6400" dirty="0" err="1">
                <a:latin typeface="+mn-lt"/>
              </a:rPr>
              <a:t>it</a:t>
            </a:r>
            <a:r>
              <a:rPr lang="cs-CZ" sz="6400" dirty="0">
                <a:latin typeface="+mn-lt"/>
              </a:rPr>
              <a:t> </a:t>
            </a:r>
            <a:r>
              <a:rPr lang="cs-CZ" sz="6400" dirty="0" err="1">
                <a:latin typeface="+mn-lt"/>
              </a:rPr>
              <a:t>was</a:t>
            </a:r>
            <a:r>
              <a:rPr lang="cs-CZ" sz="6400" dirty="0">
                <a:latin typeface="+mn-lt"/>
              </a:rPr>
              <a:t> 6.5 °C </a:t>
            </a:r>
            <a:r>
              <a:rPr lang="cs-CZ" sz="6400" dirty="0" err="1">
                <a:latin typeface="+mn-lt"/>
              </a:rPr>
              <a:t>during</a:t>
            </a:r>
            <a:r>
              <a:rPr lang="cs-CZ" sz="6400" dirty="0">
                <a:latin typeface="+mn-lt"/>
              </a:rPr>
              <a:t> </a:t>
            </a:r>
            <a:r>
              <a:rPr lang="cs-CZ" sz="6400" dirty="0" err="1">
                <a:latin typeface="+mn-lt"/>
              </a:rPr>
              <a:t>the</a:t>
            </a:r>
            <a:r>
              <a:rPr lang="cs-CZ" sz="6400" dirty="0">
                <a:latin typeface="+mn-lt"/>
              </a:rPr>
              <a:t> period 1901–1930, </a:t>
            </a:r>
            <a:r>
              <a:rPr lang="cs-CZ" sz="6400" dirty="0" err="1">
                <a:latin typeface="+mn-lt"/>
              </a:rPr>
              <a:t>it</a:t>
            </a:r>
            <a:r>
              <a:rPr lang="cs-CZ" sz="6400" dirty="0">
                <a:latin typeface="+mn-lt"/>
              </a:rPr>
              <a:t> has </a:t>
            </a:r>
            <a:r>
              <a:rPr lang="cs-CZ" sz="6400" dirty="0" err="1">
                <a:latin typeface="+mn-lt"/>
              </a:rPr>
              <a:t>reached</a:t>
            </a:r>
            <a:r>
              <a:rPr lang="cs-CZ" sz="6400" dirty="0">
                <a:latin typeface="+mn-lt"/>
              </a:rPr>
              <a:t> 8.5 °C in </a:t>
            </a:r>
            <a:r>
              <a:rPr lang="cs-CZ" sz="6400" dirty="0" err="1">
                <a:latin typeface="+mn-lt"/>
              </a:rPr>
              <a:t>the</a:t>
            </a:r>
            <a:r>
              <a:rPr lang="cs-CZ" sz="6400" dirty="0">
                <a:latin typeface="+mn-lt"/>
              </a:rPr>
              <a:t> last </a:t>
            </a:r>
            <a:r>
              <a:rPr lang="cs-CZ" sz="6400" dirty="0" err="1">
                <a:latin typeface="+mn-lt"/>
              </a:rPr>
              <a:t>five</a:t>
            </a:r>
            <a:r>
              <a:rPr lang="cs-CZ" sz="6400" dirty="0">
                <a:latin typeface="+mn-lt"/>
              </a:rPr>
              <a:t> </a:t>
            </a:r>
            <a:r>
              <a:rPr lang="cs-CZ" sz="6400" dirty="0" err="1">
                <a:latin typeface="+mn-lt"/>
              </a:rPr>
              <a:t>years</a:t>
            </a:r>
            <a:r>
              <a:rPr lang="cs-CZ" sz="6400" dirty="0">
                <a:latin typeface="+mn-lt"/>
              </a:rPr>
              <a:t> (2021–2025). </a:t>
            </a:r>
            <a:endParaRPr lang="cs-CZ" sz="6400" dirty="0" smtClean="0">
              <a:latin typeface="+mn-lt"/>
            </a:endParaRPr>
          </a:p>
          <a:p>
            <a:pPr marL="857250" indent="-857250">
              <a:spcAft>
                <a:spcPts val="0"/>
              </a:spcAft>
              <a:buFont typeface="Arial" panose="020B0604020202020204" pitchFamily="34" charset="0"/>
              <a:buChar char="•"/>
            </a:pPr>
            <a:r>
              <a:rPr lang="cs-CZ" sz="6400" dirty="0" err="1" smtClean="0">
                <a:latin typeface="+mn-lt"/>
              </a:rPr>
              <a:t>Annual</a:t>
            </a:r>
            <a:r>
              <a:rPr lang="cs-CZ" sz="6400" dirty="0" smtClean="0">
                <a:latin typeface="+mn-lt"/>
              </a:rPr>
              <a:t> </a:t>
            </a:r>
            <a:r>
              <a:rPr lang="cs-CZ" sz="6400" dirty="0" err="1">
                <a:latin typeface="+mn-lt"/>
              </a:rPr>
              <a:t>precipitation</a:t>
            </a:r>
            <a:r>
              <a:rPr lang="cs-CZ" sz="6400" dirty="0">
                <a:latin typeface="+mn-lt"/>
              </a:rPr>
              <a:t> </a:t>
            </a:r>
            <a:r>
              <a:rPr lang="cs-CZ" sz="6400" dirty="0" err="1">
                <a:latin typeface="+mn-lt"/>
              </a:rPr>
              <a:t>totals</a:t>
            </a:r>
            <a:r>
              <a:rPr lang="cs-CZ" sz="6400" dirty="0">
                <a:latin typeface="+mn-lt"/>
              </a:rPr>
              <a:t> show a </a:t>
            </a:r>
            <a:r>
              <a:rPr lang="cs-CZ" sz="6400" dirty="0" err="1">
                <a:latin typeface="+mn-lt"/>
              </a:rPr>
              <a:t>slight</a:t>
            </a:r>
            <a:r>
              <a:rPr lang="cs-CZ" sz="6400" dirty="0">
                <a:latin typeface="+mn-lt"/>
              </a:rPr>
              <a:t> </a:t>
            </a:r>
            <a:r>
              <a:rPr lang="cs-CZ" sz="6400" dirty="0" err="1">
                <a:latin typeface="+mn-lt"/>
              </a:rPr>
              <a:t>downward</a:t>
            </a:r>
            <a:r>
              <a:rPr lang="cs-CZ" sz="6400" dirty="0">
                <a:latin typeface="+mn-lt"/>
              </a:rPr>
              <a:t> trend </a:t>
            </a:r>
            <a:r>
              <a:rPr lang="cs-CZ" sz="6400" dirty="0" err="1">
                <a:latin typeface="+mn-lt"/>
              </a:rPr>
              <a:t>of</a:t>
            </a:r>
            <a:r>
              <a:rPr lang="cs-CZ" sz="6400" dirty="0">
                <a:latin typeface="+mn-lt"/>
              </a:rPr>
              <a:t> 5.5 mm per 10 </a:t>
            </a:r>
            <a:r>
              <a:rPr lang="cs-CZ" sz="6400" dirty="0" err="1">
                <a:latin typeface="+mn-lt"/>
              </a:rPr>
              <a:t>years</a:t>
            </a:r>
            <a:r>
              <a:rPr lang="cs-CZ" sz="6400" dirty="0">
                <a:latin typeface="+mn-lt"/>
              </a:rPr>
              <a:t>. </a:t>
            </a:r>
            <a:r>
              <a:rPr lang="cs-CZ" sz="6400" dirty="0" err="1">
                <a:latin typeface="+mn-lt"/>
              </a:rPr>
              <a:t>Between</a:t>
            </a:r>
            <a:r>
              <a:rPr lang="cs-CZ" sz="6400" dirty="0">
                <a:latin typeface="+mn-lt"/>
              </a:rPr>
              <a:t> </a:t>
            </a:r>
            <a:r>
              <a:rPr lang="cs-CZ" sz="6400" dirty="0" err="1">
                <a:latin typeface="+mn-lt"/>
              </a:rPr>
              <a:t>individual</a:t>
            </a:r>
            <a:r>
              <a:rPr lang="cs-CZ" sz="6400" dirty="0">
                <a:latin typeface="+mn-lt"/>
              </a:rPr>
              <a:t> </a:t>
            </a:r>
            <a:r>
              <a:rPr lang="cs-CZ" sz="6400" dirty="0" err="1">
                <a:latin typeface="+mn-lt"/>
              </a:rPr>
              <a:t>normal</a:t>
            </a:r>
            <a:r>
              <a:rPr lang="cs-CZ" sz="6400" dirty="0">
                <a:latin typeface="+mn-lt"/>
              </a:rPr>
              <a:t> </a:t>
            </a:r>
            <a:r>
              <a:rPr lang="cs-CZ" sz="6400" dirty="0" err="1">
                <a:latin typeface="+mn-lt"/>
              </a:rPr>
              <a:t>periods</a:t>
            </a:r>
            <a:r>
              <a:rPr lang="cs-CZ" sz="6400" dirty="0">
                <a:latin typeface="+mn-lt"/>
              </a:rPr>
              <a:t>, </a:t>
            </a:r>
            <a:r>
              <a:rPr lang="cs-CZ" sz="6400" dirty="0" err="1">
                <a:latin typeface="+mn-lt"/>
              </a:rPr>
              <a:t>annual</a:t>
            </a:r>
            <a:r>
              <a:rPr lang="cs-CZ" sz="6400" dirty="0">
                <a:latin typeface="+mn-lt"/>
              </a:rPr>
              <a:t> </a:t>
            </a:r>
            <a:r>
              <a:rPr lang="cs-CZ" sz="6400" dirty="0" err="1">
                <a:latin typeface="+mn-lt"/>
              </a:rPr>
              <a:t>totals</a:t>
            </a:r>
            <a:r>
              <a:rPr lang="cs-CZ" sz="6400" dirty="0">
                <a:latin typeface="+mn-lt"/>
              </a:rPr>
              <a:t> </a:t>
            </a:r>
            <a:r>
              <a:rPr lang="cs-CZ" sz="6400" dirty="0" err="1">
                <a:latin typeface="+mn-lt"/>
              </a:rPr>
              <a:t>generally</a:t>
            </a:r>
            <a:r>
              <a:rPr lang="cs-CZ" sz="6400" dirty="0">
                <a:latin typeface="+mn-lt"/>
              </a:rPr>
              <a:t> </a:t>
            </a:r>
            <a:r>
              <a:rPr lang="cs-CZ" sz="6400" dirty="0" err="1">
                <a:latin typeface="+mn-lt"/>
              </a:rPr>
              <a:t>range</a:t>
            </a:r>
            <a:r>
              <a:rPr lang="cs-CZ" sz="6400" dirty="0">
                <a:latin typeface="+mn-lt"/>
              </a:rPr>
              <a:t> </a:t>
            </a:r>
            <a:r>
              <a:rPr lang="cs-CZ" sz="6400" dirty="0" err="1">
                <a:latin typeface="+mn-lt"/>
              </a:rPr>
              <a:t>from</a:t>
            </a:r>
            <a:r>
              <a:rPr lang="cs-CZ" sz="6400" dirty="0">
                <a:latin typeface="+mn-lt"/>
              </a:rPr>
              <a:t> 986 to 1,086 mm. </a:t>
            </a:r>
            <a:endParaRPr lang="cs-CZ" sz="6400" dirty="0" smtClean="0">
              <a:latin typeface="+mn-lt"/>
            </a:endParaRPr>
          </a:p>
          <a:p>
            <a:pPr marL="857250" indent="-857250">
              <a:spcAft>
                <a:spcPts val="0"/>
              </a:spcAft>
              <a:buFont typeface="Arial" panose="020B0604020202020204" pitchFamily="34" charset="0"/>
              <a:buChar char="•"/>
            </a:pPr>
            <a:r>
              <a:rPr lang="cs-CZ" sz="6400" dirty="0" err="1" smtClean="0">
                <a:latin typeface="+mn-lt"/>
              </a:rPr>
              <a:t>Year</a:t>
            </a:r>
            <a:r>
              <a:rPr lang="cs-CZ" sz="6400" dirty="0" smtClean="0">
                <a:latin typeface="+mn-lt"/>
              </a:rPr>
              <a:t>-to-</a:t>
            </a:r>
            <a:r>
              <a:rPr lang="cs-CZ" sz="6400" dirty="0" err="1" smtClean="0">
                <a:latin typeface="+mn-lt"/>
              </a:rPr>
              <a:t>year</a:t>
            </a:r>
            <a:r>
              <a:rPr lang="cs-CZ" sz="6400" dirty="0" smtClean="0">
                <a:latin typeface="+mn-lt"/>
              </a:rPr>
              <a:t> </a:t>
            </a:r>
            <a:r>
              <a:rPr lang="cs-CZ" sz="6400" dirty="0">
                <a:latin typeface="+mn-lt"/>
              </a:rPr>
              <a:t>variability </a:t>
            </a:r>
            <a:r>
              <a:rPr lang="cs-CZ" sz="6400" dirty="0" err="1">
                <a:latin typeface="+mn-lt"/>
              </a:rPr>
              <a:t>is</a:t>
            </a:r>
            <a:r>
              <a:rPr lang="cs-CZ" sz="6400" dirty="0">
                <a:latin typeface="+mn-lt"/>
              </a:rPr>
              <a:t> </a:t>
            </a:r>
            <a:r>
              <a:rPr lang="cs-CZ" sz="6400" dirty="0" err="1">
                <a:latin typeface="+mn-lt"/>
              </a:rPr>
              <a:t>considerable</a:t>
            </a:r>
            <a:r>
              <a:rPr lang="cs-CZ" sz="6400" dirty="0">
                <a:latin typeface="+mn-lt"/>
              </a:rPr>
              <a:t>, </a:t>
            </a:r>
            <a:r>
              <a:rPr lang="cs-CZ" sz="6400" dirty="0" err="1">
                <a:latin typeface="+mn-lt"/>
              </a:rPr>
              <a:t>with</a:t>
            </a:r>
            <a:r>
              <a:rPr lang="cs-CZ" sz="6400" dirty="0">
                <a:latin typeface="+mn-lt"/>
              </a:rPr>
              <a:t> no </a:t>
            </a:r>
            <a:r>
              <a:rPr lang="cs-CZ" sz="6400" dirty="0" err="1">
                <a:latin typeface="+mn-lt"/>
              </a:rPr>
              <a:t>statistically</a:t>
            </a:r>
            <a:r>
              <a:rPr lang="cs-CZ" sz="6400" dirty="0">
                <a:latin typeface="+mn-lt"/>
              </a:rPr>
              <a:t> </a:t>
            </a:r>
            <a:r>
              <a:rPr lang="cs-CZ" sz="6400" dirty="0" err="1">
                <a:latin typeface="+mn-lt"/>
              </a:rPr>
              <a:t>significant</a:t>
            </a:r>
            <a:r>
              <a:rPr lang="cs-CZ" sz="6400" dirty="0">
                <a:latin typeface="+mn-lt"/>
              </a:rPr>
              <a:t> trend; </a:t>
            </a:r>
            <a:r>
              <a:rPr lang="cs-CZ" sz="6400" dirty="0" err="1">
                <a:latin typeface="+mn-lt"/>
              </a:rPr>
              <a:t>however</a:t>
            </a:r>
            <a:r>
              <a:rPr lang="cs-CZ" sz="6400" dirty="0">
                <a:latin typeface="+mn-lt"/>
              </a:rPr>
              <a:t>, a shift in </a:t>
            </a:r>
            <a:r>
              <a:rPr lang="cs-CZ" sz="6400" dirty="0" err="1">
                <a:latin typeface="+mn-lt"/>
              </a:rPr>
              <a:t>the</a:t>
            </a:r>
            <a:r>
              <a:rPr lang="cs-CZ" sz="6400" dirty="0">
                <a:latin typeface="+mn-lt"/>
              </a:rPr>
              <a:t> </a:t>
            </a:r>
            <a:r>
              <a:rPr lang="cs-CZ" sz="6400" dirty="0" err="1">
                <a:latin typeface="+mn-lt"/>
              </a:rPr>
              <a:t>distribution</a:t>
            </a:r>
            <a:r>
              <a:rPr lang="cs-CZ" sz="6400" dirty="0">
                <a:latin typeface="+mn-lt"/>
              </a:rPr>
              <a:t> </a:t>
            </a:r>
            <a:r>
              <a:rPr lang="cs-CZ" sz="6400" dirty="0" err="1">
                <a:latin typeface="+mn-lt"/>
              </a:rPr>
              <a:t>of</a:t>
            </a:r>
            <a:r>
              <a:rPr lang="cs-CZ" sz="6400" dirty="0">
                <a:latin typeface="+mn-lt"/>
              </a:rPr>
              <a:t> </a:t>
            </a:r>
            <a:r>
              <a:rPr lang="cs-CZ" sz="6400" dirty="0" err="1">
                <a:latin typeface="+mn-lt"/>
              </a:rPr>
              <a:t>precipitation</a:t>
            </a:r>
            <a:r>
              <a:rPr lang="cs-CZ" sz="6400" dirty="0">
                <a:latin typeface="+mn-lt"/>
              </a:rPr>
              <a:t> </a:t>
            </a:r>
            <a:r>
              <a:rPr lang="cs-CZ" sz="6400" dirty="0" err="1">
                <a:latin typeface="+mn-lt"/>
              </a:rPr>
              <a:t>throughout</a:t>
            </a:r>
            <a:r>
              <a:rPr lang="cs-CZ" sz="6400" dirty="0">
                <a:latin typeface="+mn-lt"/>
              </a:rPr>
              <a:t> </a:t>
            </a:r>
            <a:r>
              <a:rPr lang="cs-CZ" sz="6400" dirty="0" err="1">
                <a:latin typeface="+mn-lt"/>
              </a:rPr>
              <a:t>the</a:t>
            </a:r>
            <a:r>
              <a:rPr lang="cs-CZ" sz="6400" dirty="0">
                <a:latin typeface="+mn-lt"/>
              </a:rPr>
              <a:t> </a:t>
            </a:r>
            <a:r>
              <a:rPr lang="cs-CZ" sz="6400" dirty="0" err="1">
                <a:latin typeface="+mn-lt"/>
              </a:rPr>
              <a:t>year</a:t>
            </a:r>
            <a:r>
              <a:rPr lang="cs-CZ" sz="6400" dirty="0">
                <a:latin typeface="+mn-lt"/>
              </a:rPr>
              <a:t> </a:t>
            </a:r>
            <a:r>
              <a:rPr lang="cs-CZ" sz="6400" dirty="0" err="1">
                <a:latin typeface="+mn-lt"/>
              </a:rPr>
              <a:t>toward</a:t>
            </a:r>
            <a:r>
              <a:rPr lang="cs-CZ" sz="6400" dirty="0">
                <a:latin typeface="+mn-lt"/>
              </a:rPr>
              <a:t> more intense </a:t>
            </a:r>
            <a:r>
              <a:rPr lang="cs-CZ" sz="6400" dirty="0" err="1">
                <a:latin typeface="+mn-lt"/>
              </a:rPr>
              <a:t>episodes</a:t>
            </a:r>
            <a:r>
              <a:rPr lang="cs-CZ" sz="6400" dirty="0">
                <a:latin typeface="+mn-lt"/>
              </a:rPr>
              <a:t> </a:t>
            </a:r>
            <a:r>
              <a:rPr lang="cs-CZ" sz="6400" dirty="0" err="1">
                <a:latin typeface="+mn-lt"/>
              </a:rPr>
              <a:t>is</a:t>
            </a:r>
            <a:r>
              <a:rPr lang="cs-CZ" sz="6400" dirty="0">
                <a:latin typeface="+mn-lt"/>
              </a:rPr>
              <a:t> </a:t>
            </a:r>
            <a:r>
              <a:rPr lang="cs-CZ" sz="6400" dirty="0" err="1">
                <a:latin typeface="+mn-lt"/>
              </a:rPr>
              <a:t>evident</a:t>
            </a:r>
            <a:r>
              <a:rPr lang="cs-CZ" sz="6400" dirty="0">
                <a:latin typeface="+mn-lt"/>
              </a:rPr>
              <a:t>. </a:t>
            </a:r>
            <a:endParaRPr lang="cs-CZ" sz="6400" dirty="0" smtClean="0">
              <a:latin typeface="+mn-lt"/>
            </a:endParaRPr>
          </a:p>
          <a:p>
            <a:pPr marL="857250" indent="-857250">
              <a:spcAft>
                <a:spcPts val="0"/>
              </a:spcAft>
              <a:buFont typeface="Arial" panose="020B0604020202020204" pitchFamily="34" charset="0"/>
              <a:buChar char="•"/>
            </a:pPr>
            <a:r>
              <a:rPr lang="cs-CZ" sz="6400" dirty="0" err="1" smtClean="0">
                <a:latin typeface="+mn-lt"/>
              </a:rPr>
              <a:t>The</a:t>
            </a:r>
            <a:r>
              <a:rPr lang="cs-CZ" sz="6400" dirty="0" smtClean="0">
                <a:latin typeface="+mn-lt"/>
              </a:rPr>
              <a:t> </a:t>
            </a:r>
            <a:r>
              <a:rPr lang="cs-CZ" sz="6400" dirty="0" err="1">
                <a:latin typeface="+mn-lt"/>
              </a:rPr>
              <a:t>total</a:t>
            </a:r>
            <a:r>
              <a:rPr lang="cs-CZ" sz="6400" dirty="0">
                <a:latin typeface="+mn-lt"/>
              </a:rPr>
              <a:t> </a:t>
            </a:r>
            <a:r>
              <a:rPr lang="cs-CZ" sz="6400" dirty="0" err="1">
                <a:latin typeface="+mn-lt"/>
              </a:rPr>
              <a:t>amount</a:t>
            </a:r>
            <a:r>
              <a:rPr lang="cs-CZ" sz="6400" dirty="0">
                <a:latin typeface="+mn-lt"/>
              </a:rPr>
              <a:t> </a:t>
            </a:r>
            <a:r>
              <a:rPr lang="cs-CZ" sz="6400" dirty="0" err="1">
                <a:latin typeface="+mn-lt"/>
              </a:rPr>
              <a:t>of</a:t>
            </a:r>
            <a:r>
              <a:rPr lang="cs-CZ" sz="6400" dirty="0">
                <a:latin typeface="+mn-lt"/>
              </a:rPr>
              <a:t> </a:t>
            </a:r>
            <a:r>
              <a:rPr lang="cs-CZ" sz="6400" dirty="0" err="1">
                <a:latin typeface="+mn-lt"/>
              </a:rPr>
              <a:t>new</a:t>
            </a:r>
            <a:r>
              <a:rPr lang="cs-CZ" sz="6400" dirty="0">
                <a:latin typeface="+mn-lt"/>
              </a:rPr>
              <a:t> </a:t>
            </a:r>
            <a:r>
              <a:rPr lang="cs-CZ" sz="6400" dirty="0" err="1">
                <a:latin typeface="+mn-lt"/>
              </a:rPr>
              <a:t>snow</a:t>
            </a:r>
            <a:r>
              <a:rPr lang="cs-CZ" sz="6400" dirty="0">
                <a:latin typeface="+mn-lt"/>
              </a:rPr>
              <a:t> in </a:t>
            </a:r>
            <a:r>
              <a:rPr lang="cs-CZ" sz="6400" dirty="0" err="1">
                <a:latin typeface="+mn-lt"/>
              </a:rPr>
              <a:t>the</a:t>
            </a:r>
            <a:r>
              <a:rPr lang="cs-CZ" sz="6400" dirty="0">
                <a:latin typeface="+mn-lt"/>
              </a:rPr>
              <a:t> Beskydy </a:t>
            </a:r>
            <a:r>
              <a:rPr lang="cs-CZ" sz="6400" dirty="0" err="1">
                <a:latin typeface="+mn-lt"/>
              </a:rPr>
              <a:t>Mountains</a:t>
            </a:r>
            <a:r>
              <a:rPr lang="cs-CZ" sz="6400" dirty="0">
                <a:latin typeface="+mn-lt"/>
              </a:rPr>
              <a:t> has </a:t>
            </a:r>
            <a:r>
              <a:rPr lang="cs-CZ" sz="6400" dirty="0" err="1">
                <a:latin typeface="+mn-lt"/>
              </a:rPr>
              <a:t>shown</a:t>
            </a:r>
            <a:r>
              <a:rPr lang="cs-CZ" sz="6400" dirty="0">
                <a:latin typeface="+mn-lt"/>
              </a:rPr>
              <a:t> a </a:t>
            </a:r>
            <a:r>
              <a:rPr lang="cs-CZ" sz="6400" dirty="0" err="1">
                <a:latin typeface="+mn-lt"/>
              </a:rPr>
              <a:t>decreasing</a:t>
            </a:r>
            <a:r>
              <a:rPr lang="cs-CZ" sz="6400" dirty="0">
                <a:latin typeface="+mn-lt"/>
              </a:rPr>
              <a:t> trend </a:t>
            </a:r>
            <a:r>
              <a:rPr lang="cs-CZ" sz="6400" dirty="0" err="1">
                <a:latin typeface="+mn-lt"/>
              </a:rPr>
              <a:t>over</a:t>
            </a:r>
            <a:r>
              <a:rPr lang="cs-CZ" sz="6400" dirty="0">
                <a:latin typeface="+mn-lt"/>
              </a:rPr>
              <a:t> </a:t>
            </a:r>
            <a:r>
              <a:rPr lang="cs-CZ" sz="6400" dirty="0" err="1">
                <a:latin typeface="+mn-lt"/>
              </a:rPr>
              <a:t>the</a:t>
            </a:r>
            <a:r>
              <a:rPr lang="cs-CZ" sz="6400" dirty="0">
                <a:latin typeface="+mn-lt"/>
              </a:rPr>
              <a:t> past 130 </a:t>
            </a:r>
            <a:r>
              <a:rPr lang="cs-CZ" sz="6400" dirty="0" err="1">
                <a:latin typeface="+mn-lt"/>
              </a:rPr>
              <a:t>years</a:t>
            </a:r>
            <a:r>
              <a:rPr lang="cs-CZ" sz="6400" dirty="0">
                <a:latin typeface="+mn-lt"/>
              </a:rPr>
              <a:t> (1896–2025) </a:t>
            </a:r>
            <a:r>
              <a:rPr lang="cs-CZ" sz="6400" dirty="0" err="1">
                <a:latin typeface="+mn-lt"/>
              </a:rPr>
              <a:t>of</a:t>
            </a:r>
            <a:r>
              <a:rPr lang="cs-CZ" sz="6400" dirty="0">
                <a:latin typeface="+mn-lt"/>
              </a:rPr>
              <a:t> 1.9 cm per 10 </a:t>
            </a:r>
            <a:r>
              <a:rPr lang="cs-CZ" sz="6400" dirty="0" err="1">
                <a:latin typeface="+mn-lt"/>
              </a:rPr>
              <a:t>years</a:t>
            </a:r>
            <a:r>
              <a:rPr lang="cs-CZ" sz="6400" dirty="0">
                <a:latin typeface="+mn-lt"/>
              </a:rPr>
              <a:t>; </a:t>
            </a:r>
            <a:r>
              <a:rPr lang="cs-CZ" sz="6400" dirty="0" err="1">
                <a:latin typeface="+mn-lt"/>
              </a:rPr>
              <a:t>the</a:t>
            </a:r>
            <a:r>
              <a:rPr lang="cs-CZ" sz="6400" dirty="0">
                <a:latin typeface="+mn-lt"/>
              </a:rPr>
              <a:t> </a:t>
            </a:r>
            <a:r>
              <a:rPr lang="cs-CZ" sz="6400" dirty="0" err="1">
                <a:latin typeface="+mn-lt"/>
              </a:rPr>
              <a:t>seasonal</a:t>
            </a:r>
            <a:r>
              <a:rPr lang="cs-CZ" sz="6400" dirty="0">
                <a:latin typeface="+mn-lt"/>
              </a:rPr>
              <a:t> </a:t>
            </a:r>
            <a:r>
              <a:rPr lang="cs-CZ" sz="6400" dirty="0" err="1">
                <a:latin typeface="+mn-lt"/>
              </a:rPr>
              <a:t>snow</a:t>
            </a:r>
            <a:r>
              <a:rPr lang="cs-CZ" sz="6400" dirty="0">
                <a:latin typeface="+mn-lt"/>
              </a:rPr>
              <a:t> </a:t>
            </a:r>
            <a:r>
              <a:rPr lang="cs-CZ" sz="6400" dirty="0" err="1">
                <a:latin typeface="+mn-lt"/>
              </a:rPr>
              <a:t>total</a:t>
            </a:r>
            <a:r>
              <a:rPr lang="cs-CZ" sz="6400" dirty="0">
                <a:latin typeface="+mn-lt"/>
              </a:rPr>
              <a:t> </a:t>
            </a:r>
            <a:r>
              <a:rPr lang="cs-CZ" sz="6400" dirty="0" err="1">
                <a:latin typeface="+mn-lt"/>
              </a:rPr>
              <a:t>for</a:t>
            </a:r>
            <a:r>
              <a:rPr lang="cs-CZ" sz="6400" dirty="0">
                <a:latin typeface="+mn-lt"/>
              </a:rPr>
              <a:t> 1991–2020 </a:t>
            </a:r>
            <a:r>
              <a:rPr lang="cs-CZ" sz="6400" dirty="0" err="1">
                <a:latin typeface="+mn-lt"/>
              </a:rPr>
              <a:t>was</a:t>
            </a:r>
            <a:r>
              <a:rPr lang="cs-CZ" sz="6400" dirty="0">
                <a:latin typeface="+mn-lt"/>
              </a:rPr>
              <a:t> 197 cm, and </a:t>
            </a:r>
            <a:r>
              <a:rPr lang="cs-CZ" sz="6400" dirty="0" err="1">
                <a:latin typeface="+mn-lt"/>
              </a:rPr>
              <a:t>for</a:t>
            </a:r>
            <a:r>
              <a:rPr lang="cs-CZ" sz="6400" dirty="0">
                <a:latin typeface="+mn-lt"/>
              </a:rPr>
              <a:t> 2021–2025, </a:t>
            </a:r>
            <a:r>
              <a:rPr lang="cs-CZ" sz="6400" dirty="0" err="1">
                <a:latin typeface="+mn-lt"/>
              </a:rPr>
              <a:t>only</a:t>
            </a:r>
            <a:r>
              <a:rPr lang="cs-CZ" sz="6400" dirty="0">
                <a:latin typeface="+mn-lt"/>
              </a:rPr>
              <a:t> 140 cm. </a:t>
            </a:r>
            <a:endParaRPr lang="cs-CZ" sz="6400" dirty="0" smtClean="0">
              <a:latin typeface="+mn-lt"/>
            </a:endParaRPr>
          </a:p>
          <a:p>
            <a:pPr marL="857250" indent="-857250">
              <a:buFont typeface="Arial" panose="020B0604020202020204" pitchFamily="34" charset="0"/>
              <a:buChar char="•"/>
            </a:pPr>
            <a:r>
              <a:rPr lang="cs-CZ" sz="6400" dirty="0" err="1" smtClean="0">
                <a:latin typeface="+mn-lt"/>
              </a:rPr>
              <a:t>An</a:t>
            </a:r>
            <a:r>
              <a:rPr lang="cs-CZ" sz="6400" dirty="0" smtClean="0">
                <a:latin typeface="+mn-lt"/>
              </a:rPr>
              <a:t> </a:t>
            </a:r>
            <a:r>
              <a:rPr lang="cs-CZ" sz="6400" dirty="0" err="1">
                <a:latin typeface="+mn-lt"/>
              </a:rPr>
              <a:t>analysis</a:t>
            </a:r>
            <a:r>
              <a:rPr lang="cs-CZ" sz="6400" dirty="0">
                <a:latin typeface="+mn-lt"/>
              </a:rPr>
              <a:t> </a:t>
            </a:r>
            <a:r>
              <a:rPr lang="cs-CZ" sz="6400" dirty="0" err="1">
                <a:latin typeface="+mn-lt"/>
              </a:rPr>
              <a:t>of</a:t>
            </a:r>
            <a:r>
              <a:rPr lang="cs-CZ" sz="6400" dirty="0">
                <a:latin typeface="+mn-lt"/>
              </a:rPr>
              <a:t> </a:t>
            </a:r>
            <a:r>
              <a:rPr lang="cs-CZ" sz="6400" dirty="0" err="1">
                <a:latin typeface="+mn-lt"/>
              </a:rPr>
              <a:t>future</a:t>
            </a:r>
            <a:r>
              <a:rPr lang="cs-CZ" sz="6400" dirty="0">
                <a:latin typeface="+mn-lt"/>
              </a:rPr>
              <a:t> </a:t>
            </a:r>
            <a:r>
              <a:rPr lang="cs-CZ" sz="6400" dirty="0" err="1">
                <a:latin typeface="+mn-lt"/>
              </a:rPr>
              <a:t>climate</a:t>
            </a:r>
            <a:r>
              <a:rPr lang="cs-CZ" sz="6400" dirty="0">
                <a:latin typeface="+mn-lt"/>
              </a:rPr>
              <a:t> </a:t>
            </a:r>
            <a:r>
              <a:rPr lang="cs-CZ" sz="6400" dirty="0" err="1">
                <a:latin typeface="+mn-lt"/>
              </a:rPr>
              <a:t>trends</a:t>
            </a:r>
            <a:r>
              <a:rPr lang="cs-CZ" sz="6400" dirty="0">
                <a:latin typeface="+mn-lt"/>
              </a:rPr>
              <a:t> in </a:t>
            </a:r>
            <a:r>
              <a:rPr lang="cs-CZ" sz="6400" dirty="0" err="1">
                <a:latin typeface="+mn-lt"/>
              </a:rPr>
              <a:t>the</a:t>
            </a:r>
            <a:r>
              <a:rPr lang="cs-CZ" sz="6400" dirty="0">
                <a:latin typeface="+mn-lt"/>
              </a:rPr>
              <a:t> Beskydy </a:t>
            </a:r>
            <a:r>
              <a:rPr lang="cs-CZ" sz="6400" dirty="0" err="1">
                <a:latin typeface="+mn-lt"/>
              </a:rPr>
              <a:t>Mountains</a:t>
            </a:r>
            <a:r>
              <a:rPr lang="cs-CZ" sz="6400" dirty="0">
                <a:latin typeface="+mn-lt"/>
              </a:rPr>
              <a:t> </a:t>
            </a:r>
            <a:r>
              <a:rPr lang="cs-CZ" sz="6400" dirty="0" err="1">
                <a:latin typeface="+mn-lt"/>
              </a:rPr>
              <a:t>based</a:t>
            </a:r>
            <a:r>
              <a:rPr lang="cs-CZ" sz="6400" dirty="0">
                <a:latin typeface="+mn-lt"/>
              </a:rPr>
              <a:t> on </a:t>
            </a:r>
            <a:r>
              <a:rPr lang="cs-CZ" sz="6400" dirty="0" err="1">
                <a:latin typeface="+mn-lt"/>
              </a:rPr>
              <a:t>outputs</a:t>
            </a:r>
            <a:r>
              <a:rPr lang="cs-CZ" sz="6400" dirty="0">
                <a:latin typeface="+mn-lt"/>
              </a:rPr>
              <a:t> </a:t>
            </a:r>
            <a:r>
              <a:rPr lang="cs-CZ" sz="6400" dirty="0" err="1">
                <a:latin typeface="+mn-lt"/>
              </a:rPr>
              <a:t>from</a:t>
            </a:r>
            <a:r>
              <a:rPr lang="cs-CZ" sz="6400" dirty="0">
                <a:latin typeface="+mn-lt"/>
              </a:rPr>
              <a:t> </a:t>
            </a:r>
            <a:r>
              <a:rPr lang="cs-CZ" sz="6400" dirty="0" err="1">
                <a:latin typeface="+mn-lt"/>
              </a:rPr>
              <a:t>the</a:t>
            </a:r>
            <a:r>
              <a:rPr lang="cs-CZ" sz="6400" dirty="0">
                <a:latin typeface="+mn-lt"/>
              </a:rPr>
              <a:t> ALADIN-CLIMATE/CZ </a:t>
            </a:r>
            <a:r>
              <a:rPr lang="cs-CZ" sz="6400" dirty="0" err="1">
                <a:latin typeface="+mn-lt"/>
              </a:rPr>
              <a:t>regional</a:t>
            </a:r>
            <a:r>
              <a:rPr lang="cs-CZ" sz="6400" dirty="0">
                <a:latin typeface="+mn-lt"/>
              </a:rPr>
              <a:t> </a:t>
            </a:r>
            <a:r>
              <a:rPr lang="cs-CZ" sz="6400" dirty="0" err="1">
                <a:latin typeface="+mn-lt"/>
              </a:rPr>
              <a:t>climate</a:t>
            </a:r>
            <a:r>
              <a:rPr lang="cs-CZ" sz="6400" dirty="0">
                <a:latin typeface="+mn-lt"/>
              </a:rPr>
              <a:t> model </a:t>
            </a:r>
            <a:r>
              <a:rPr lang="cs-CZ" sz="6400" dirty="0" err="1">
                <a:latin typeface="+mn-lt"/>
              </a:rPr>
              <a:t>confirms</a:t>
            </a:r>
            <a:r>
              <a:rPr lang="cs-CZ" sz="6400" dirty="0">
                <a:latin typeface="+mn-lt"/>
              </a:rPr>
              <a:t> </a:t>
            </a:r>
            <a:r>
              <a:rPr lang="cs-CZ" sz="6400" dirty="0" err="1">
                <a:latin typeface="+mn-lt"/>
              </a:rPr>
              <a:t>that</a:t>
            </a:r>
            <a:r>
              <a:rPr lang="cs-CZ" sz="6400" dirty="0">
                <a:latin typeface="+mn-lt"/>
              </a:rPr>
              <a:t> </a:t>
            </a:r>
            <a:r>
              <a:rPr lang="cs-CZ" sz="6400" dirty="0" err="1">
                <a:latin typeface="+mn-lt"/>
              </a:rPr>
              <a:t>projections</a:t>
            </a:r>
            <a:r>
              <a:rPr lang="cs-CZ" sz="6400" dirty="0">
                <a:latin typeface="+mn-lt"/>
              </a:rPr>
              <a:t> </a:t>
            </a:r>
            <a:r>
              <a:rPr lang="cs-CZ" sz="6400" dirty="0" err="1">
                <a:latin typeface="+mn-lt"/>
              </a:rPr>
              <a:t>of</a:t>
            </a:r>
            <a:r>
              <a:rPr lang="cs-CZ" sz="6400" dirty="0">
                <a:latin typeface="+mn-lt"/>
              </a:rPr>
              <a:t> </a:t>
            </a:r>
            <a:r>
              <a:rPr lang="cs-CZ" sz="6400" dirty="0" err="1">
                <a:latin typeface="+mn-lt"/>
              </a:rPr>
              <a:t>future</a:t>
            </a:r>
            <a:r>
              <a:rPr lang="cs-CZ" sz="6400" dirty="0">
                <a:latin typeface="+mn-lt"/>
              </a:rPr>
              <a:t> </a:t>
            </a:r>
            <a:r>
              <a:rPr lang="cs-CZ" sz="6400" dirty="0" err="1">
                <a:latin typeface="+mn-lt"/>
              </a:rPr>
              <a:t>climate</a:t>
            </a:r>
            <a:r>
              <a:rPr lang="cs-CZ" sz="6400" dirty="0">
                <a:latin typeface="+mn-lt"/>
              </a:rPr>
              <a:t> </a:t>
            </a:r>
            <a:r>
              <a:rPr lang="cs-CZ" sz="6400" dirty="0" err="1">
                <a:latin typeface="+mn-lt"/>
              </a:rPr>
              <a:t>trends</a:t>
            </a:r>
            <a:r>
              <a:rPr lang="cs-CZ" sz="6400" dirty="0">
                <a:latin typeface="+mn-lt"/>
              </a:rPr>
              <a:t> </a:t>
            </a:r>
            <a:r>
              <a:rPr lang="cs-CZ" sz="6400" dirty="0" err="1">
                <a:latin typeface="+mn-lt"/>
              </a:rPr>
              <a:t>correspond</a:t>
            </a:r>
            <a:r>
              <a:rPr lang="cs-CZ" sz="6400" dirty="0">
                <a:latin typeface="+mn-lt"/>
              </a:rPr>
              <a:t> to </a:t>
            </a:r>
            <a:r>
              <a:rPr lang="cs-CZ" sz="6400" dirty="0" err="1">
                <a:latin typeface="+mn-lt"/>
              </a:rPr>
              <a:t>trends</a:t>
            </a:r>
            <a:r>
              <a:rPr lang="cs-CZ" sz="6400" dirty="0">
                <a:latin typeface="+mn-lt"/>
              </a:rPr>
              <a:t> </a:t>
            </a:r>
            <a:r>
              <a:rPr lang="cs-CZ" sz="6400" dirty="0" err="1">
                <a:latin typeface="+mn-lt"/>
              </a:rPr>
              <a:t>already</a:t>
            </a:r>
            <a:r>
              <a:rPr lang="cs-CZ" sz="6400" dirty="0">
                <a:latin typeface="+mn-lt"/>
              </a:rPr>
              <a:t> </a:t>
            </a:r>
            <a:r>
              <a:rPr lang="cs-CZ" sz="6400" dirty="0" err="1">
                <a:latin typeface="+mn-lt"/>
              </a:rPr>
              <a:t>observed</a:t>
            </a:r>
            <a:r>
              <a:rPr lang="cs-CZ" sz="6400" dirty="0">
                <a:latin typeface="+mn-lt"/>
              </a:rPr>
              <a:t> in long-term </a:t>
            </a:r>
            <a:r>
              <a:rPr lang="cs-CZ" sz="6400" dirty="0" err="1">
                <a:latin typeface="+mn-lt"/>
              </a:rPr>
              <a:t>meteorological</a:t>
            </a:r>
            <a:r>
              <a:rPr lang="cs-CZ" sz="6400" dirty="0">
                <a:latin typeface="+mn-lt"/>
              </a:rPr>
              <a:t> data </a:t>
            </a:r>
            <a:r>
              <a:rPr lang="cs-CZ" sz="6400" dirty="0" err="1">
                <a:latin typeface="+mn-lt"/>
              </a:rPr>
              <a:t>series</a:t>
            </a:r>
            <a:r>
              <a:rPr lang="cs-CZ" sz="6400" dirty="0">
                <a:latin typeface="+mn-lt"/>
              </a:rPr>
              <a:t>, </a:t>
            </a:r>
            <a:r>
              <a:rPr lang="cs-CZ" sz="6400" dirty="0" err="1">
                <a:latin typeface="+mn-lt"/>
              </a:rPr>
              <a:t>particularly</a:t>
            </a:r>
            <a:r>
              <a:rPr lang="cs-CZ" sz="6400" dirty="0">
                <a:latin typeface="+mn-lt"/>
              </a:rPr>
              <a:t> </a:t>
            </a:r>
            <a:r>
              <a:rPr lang="cs-CZ" sz="6400" dirty="0" err="1">
                <a:latin typeface="+mn-lt"/>
              </a:rPr>
              <a:t>the</a:t>
            </a:r>
            <a:r>
              <a:rPr lang="cs-CZ" sz="6400" dirty="0">
                <a:latin typeface="+mn-lt"/>
              </a:rPr>
              <a:t> </a:t>
            </a:r>
            <a:r>
              <a:rPr lang="cs-CZ" sz="6400" dirty="0" err="1">
                <a:latin typeface="+mn-lt"/>
              </a:rPr>
              <a:t>rise</a:t>
            </a:r>
            <a:r>
              <a:rPr lang="cs-CZ" sz="6400" dirty="0">
                <a:latin typeface="+mn-lt"/>
              </a:rPr>
              <a:t> in air </a:t>
            </a:r>
            <a:r>
              <a:rPr lang="cs-CZ" sz="6400" dirty="0" err="1">
                <a:latin typeface="+mn-lt"/>
              </a:rPr>
              <a:t>temperature</a:t>
            </a:r>
            <a:r>
              <a:rPr lang="cs-CZ" sz="6400" dirty="0">
                <a:latin typeface="+mn-lt"/>
              </a:rPr>
              <a:t> and </a:t>
            </a:r>
            <a:r>
              <a:rPr lang="cs-CZ" sz="6400" dirty="0" err="1">
                <a:latin typeface="+mn-lt"/>
              </a:rPr>
              <a:t>the</a:t>
            </a:r>
            <a:r>
              <a:rPr lang="cs-CZ" sz="6400" dirty="0">
                <a:latin typeface="+mn-lt"/>
              </a:rPr>
              <a:t> </a:t>
            </a:r>
            <a:r>
              <a:rPr lang="cs-CZ" sz="6400" dirty="0" err="1">
                <a:latin typeface="+mn-lt"/>
              </a:rPr>
              <a:t>decline</a:t>
            </a:r>
            <a:r>
              <a:rPr lang="cs-CZ" sz="6400" dirty="0">
                <a:latin typeface="+mn-lt"/>
              </a:rPr>
              <a:t> in </a:t>
            </a:r>
            <a:r>
              <a:rPr lang="cs-CZ" sz="6400" dirty="0" err="1">
                <a:latin typeface="+mn-lt"/>
              </a:rPr>
              <a:t>snow</a:t>
            </a:r>
            <a:r>
              <a:rPr lang="cs-CZ" sz="6400" dirty="0">
                <a:latin typeface="+mn-lt"/>
              </a:rPr>
              <a:t> </a:t>
            </a:r>
            <a:r>
              <a:rPr lang="cs-CZ" sz="6400" dirty="0" err="1">
                <a:latin typeface="+mn-lt"/>
              </a:rPr>
              <a:t>cover</a:t>
            </a:r>
            <a:r>
              <a:rPr lang="cs-CZ" sz="6400" dirty="0">
                <a:latin typeface="+mn-lt"/>
              </a:rPr>
              <a:t>.</a:t>
            </a:r>
          </a:p>
          <a:p>
            <a:endParaRPr lang="cs-CZ" dirty="0"/>
          </a:p>
        </p:txBody>
      </p:sp>
      <p:sp>
        <p:nvSpPr>
          <p:cNvPr id="3" name="Nadpis 2"/>
          <p:cNvSpPr>
            <a:spLocks noGrp="1"/>
          </p:cNvSpPr>
          <p:nvPr>
            <p:ph type="title"/>
          </p:nvPr>
        </p:nvSpPr>
        <p:spPr>
          <a:xfrm>
            <a:off x="506098" y="248364"/>
            <a:ext cx="7886700" cy="657723"/>
          </a:xfrm>
        </p:spPr>
        <p:txBody>
          <a:bodyPr/>
          <a:lstStyle/>
          <a:p>
            <a:r>
              <a:rPr lang="cs-CZ" sz="2000" dirty="0" err="1" smtClean="0"/>
              <a:t>Conclusions</a:t>
            </a:r>
            <a:endParaRPr lang="cs-CZ" dirty="0"/>
          </a:p>
        </p:txBody>
      </p:sp>
    </p:spTree>
    <p:extLst>
      <p:ext uri="{BB962C8B-B14F-4D97-AF65-F5344CB8AC3E}">
        <p14:creationId xmlns:p14="http://schemas.microsoft.com/office/powerpoint/2010/main" val="2312983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628650" y="830643"/>
            <a:ext cx="7886700" cy="5162833"/>
          </a:xfrm>
        </p:spPr>
        <p:txBody>
          <a:bodyPr>
            <a:normAutofit fontScale="25000" lnSpcReduction="20000"/>
          </a:bodyPr>
          <a:lstStyle/>
          <a:p>
            <a:pPr>
              <a:spcAft>
                <a:spcPts val="1200"/>
              </a:spcAft>
            </a:pPr>
            <a:r>
              <a:rPr lang="en-US" sz="8000" b="1" dirty="0"/>
              <a:t>Acknowledgement</a:t>
            </a:r>
          </a:p>
          <a:p>
            <a:pPr>
              <a:spcAft>
                <a:spcPts val="1200"/>
              </a:spcAft>
            </a:pPr>
            <a:r>
              <a:rPr lang="en-US" sz="8000" dirty="0"/>
              <a:t>This contribution was created as part of the project QL24020351 “Update of the Forest Typological Classification System, including the determination of the expected development of forest vegetation zones with an evaluation of the influence of </a:t>
            </a:r>
            <a:r>
              <a:rPr lang="en-US" sz="8000" dirty="0" err="1"/>
              <a:t>meso</a:t>
            </a:r>
            <a:r>
              <a:rPr lang="en-US" sz="8000" dirty="0"/>
              <a:t>- and microclimate in view of ongoing climate change and its prediction,” and with the support for the development of the research organization no. MZE-RO0123.</a:t>
            </a:r>
          </a:p>
          <a:p>
            <a:pPr>
              <a:spcAft>
                <a:spcPts val="1200"/>
              </a:spcAft>
            </a:pPr>
            <a:r>
              <a:rPr lang="en-US" sz="8000" dirty="0"/>
              <a:t>This contribution was supported by the state support from the Technology Agency of the Czech Republic (Project SS02030040 PERUN - Prediction, Evaluation and Research for Under-standing National sensitivity and impacts of drought and climate change for </a:t>
            </a:r>
            <a:r>
              <a:rPr lang="en-US" sz="8000" dirty="0" err="1"/>
              <a:t>Czechia</a:t>
            </a:r>
            <a:r>
              <a:rPr lang="en-US" sz="8000" dirty="0"/>
              <a:t>).</a:t>
            </a:r>
          </a:p>
          <a:p>
            <a:pPr>
              <a:spcAft>
                <a:spcPts val="600"/>
              </a:spcAft>
            </a:pPr>
            <a:r>
              <a:rPr lang="en-US" sz="8000" b="1" dirty="0" smtClean="0"/>
              <a:t>Contact:</a:t>
            </a:r>
            <a:r>
              <a:rPr lang="cs-CZ" sz="8000" dirty="0" smtClean="0"/>
              <a:t> </a:t>
            </a:r>
          </a:p>
          <a:p>
            <a:pPr>
              <a:spcAft>
                <a:spcPts val="600"/>
              </a:spcAft>
            </a:pPr>
            <a:r>
              <a:rPr lang="en-US" sz="8000" dirty="0" smtClean="0"/>
              <a:t>Pavel </a:t>
            </a:r>
            <a:r>
              <a:rPr lang="en-US" sz="8000" dirty="0"/>
              <a:t>Lipina</a:t>
            </a:r>
          </a:p>
          <a:p>
            <a:pPr>
              <a:spcAft>
                <a:spcPts val="600"/>
              </a:spcAft>
            </a:pPr>
            <a:r>
              <a:rPr lang="en-US" sz="8000" dirty="0"/>
              <a:t>E-mail: </a:t>
            </a:r>
            <a:r>
              <a:rPr lang="en-US" sz="8000" dirty="0" smtClean="0"/>
              <a:t>pavel.lipina@chmi.cz</a:t>
            </a:r>
            <a:endParaRPr lang="cs-CZ" dirty="0"/>
          </a:p>
        </p:txBody>
      </p:sp>
    </p:spTree>
    <p:extLst>
      <p:ext uri="{BB962C8B-B14F-4D97-AF65-F5344CB8AC3E}">
        <p14:creationId xmlns:p14="http://schemas.microsoft.com/office/powerpoint/2010/main" val="707607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Obráze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9" y="573578"/>
            <a:ext cx="8711894" cy="615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adpis 3"/>
          <p:cNvSpPr>
            <a:spLocks noGrp="1"/>
          </p:cNvSpPr>
          <p:nvPr>
            <p:ph type="title"/>
          </p:nvPr>
        </p:nvSpPr>
        <p:spPr>
          <a:xfrm>
            <a:off x="314904" y="174057"/>
            <a:ext cx="6210587" cy="998038"/>
          </a:xfrm>
          <a:solidFill>
            <a:schemeClr val="bg1"/>
          </a:solidFill>
        </p:spPr>
        <p:txBody>
          <a:bodyPr/>
          <a:lstStyle/>
          <a:p>
            <a:r>
              <a:rPr lang="cs-CZ" i="1" dirty="0"/>
              <a:t>Map </a:t>
            </a:r>
            <a:r>
              <a:rPr lang="cs-CZ" i="1" dirty="0" err="1"/>
              <a:t>of</a:t>
            </a:r>
            <a:r>
              <a:rPr lang="cs-CZ" i="1" dirty="0"/>
              <a:t> </a:t>
            </a:r>
            <a:r>
              <a:rPr lang="cs-CZ" i="1" dirty="0" err="1"/>
              <a:t>the</a:t>
            </a:r>
            <a:r>
              <a:rPr lang="cs-CZ" i="1" dirty="0"/>
              <a:t> Beskydy region</a:t>
            </a:r>
            <a:endParaRPr lang="cs-CZ" dirty="0"/>
          </a:p>
        </p:txBody>
      </p:sp>
    </p:spTree>
    <p:extLst>
      <p:ext uri="{BB962C8B-B14F-4D97-AF65-F5344CB8AC3E}">
        <p14:creationId xmlns:p14="http://schemas.microsoft.com/office/powerpoint/2010/main" val="73818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64287" y="1673678"/>
            <a:ext cx="7886700" cy="4605583"/>
          </a:xfrm>
        </p:spPr>
        <p:txBody>
          <a:bodyPr>
            <a:normAutofit/>
          </a:bodyPr>
          <a:lstStyle/>
          <a:p>
            <a:pPr marL="285750" indent="-285750">
              <a:spcAft>
                <a:spcPts val="0"/>
              </a:spcAft>
              <a:buFont typeface="Arial" panose="020B0604020202020204" pitchFamily="34" charset="0"/>
              <a:buChar char="•"/>
            </a:pPr>
            <a:r>
              <a:rPr lang="cs-CZ" dirty="0"/>
              <a:t>Long-term </a:t>
            </a:r>
            <a:r>
              <a:rPr lang="cs-CZ" dirty="0" err="1"/>
              <a:t>meteorological</a:t>
            </a:r>
            <a:r>
              <a:rPr lang="cs-CZ" dirty="0"/>
              <a:t> data </a:t>
            </a:r>
            <a:r>
              <a:rPr lang="cs-CZ" dirty="0" err="1"/>
              <a:t>series</a:t>
            </a:r>
            <a:r>
              <a:rPr lang="cs-CZ" dirty="0"/>
              <a:t> </a:t>
            </a:r>
            <a:r>
              <a:rPr lang="cs-CZ" dirty="0" err="1"/>
              <a:t>from</a:t>
            </a:r>
            <a:r>
              <a:rPr lang="cs-CZ" dirty="0"/>
              <a:t> </a:t>
            </a:r>
            <a:r>
              <a:rPr lang="cs-CZ" dirty="0" err="1"/>
              <a:t>the</a:t>
            </a:r>
            <a:r>
              <a:rPr lang="cs-CZ" dirty="0"/>
              <a:t> CLIDATA </a:t>
            </a:r>
            <a:r>
              <a:rPr lang="cs-CZ" dirty="0" err="1"/>
              <a:t>climatological</a:t>
            </a:r>
            <a:r>
              <a:rPr lang="cs-CZ" dirty="0"/>
              <a:t> database </a:t>
            </a:r>
            <a:r>
              <a:rPr lang="cs-CZ" dirty="0" err="1"/>
              <a:t>of</a:t>
            </a:r>
            <a:r>
              <a:rPr lang="cs-CZ" dirty="0"/>
              <a:t> </a:t>
            </a:r>
            <a:r>
              <a:rPr lang="cs-CZ" dirty="0" err="1"/>
              <a:t>the</a:t>
            </a:r>
            <a:r>
              <a:rPr lang="cs-CZ" dirty="0"/>
              <a:t> Czech </a:t>
            </a:r>
            <a:r>
              <a:rPr lang="cs-CZ" dirty="0" err="1"/>
              <a:t>Hydrometeorological</a:t>
            </a:r>
            <a:r>
              <a:rPr lang="cs-CZ" dirty="0"/>
              <a:t> Institute </a:t>
            </a:r>
            <a:r>
              <a:rPr lang="cs-CZ" dirty="0" err="1"/>
              <a:t>were</a:t>
            </a:r>
            <a:r>
              <a:rPr lang="cs-CZ" dirty="0"/>
              <a:t> </a:t>
            </a:r>
            <a:r>
              <a:rPr lang="cs-CZ" dirty="0" err="1"/>
              <a:t>used</a:t>
            </a:r>
            <a:r>
              <a:rPr lang="cs-CZ" dirty="0"/>
              <a:t> to </a:t>
            </a:r>
            <a:r>
              <a:rPr lang="cs-CZ" dirty="0" err="1"/>
              <a:t>calculate</a:t>
            </a:r>
            <a:r>
              <a:rPr lang="cs-CZ" dirty="0"/>
              <a:t> </a:t>
            </a:r>
            <a:r>
              <a:rPr lang="cs-CZ" dirty="0" err="1"/>
              <a:t>the</a:t>
            </a:r>
            <a:r>
              <a:rPr lang="cs-CZ" dirty="0"/>
              <a:t> </a:t>
            </a:r>
            <a:r>
              <a:rPr lang="cs-CZ" dirty="0" err="1"/>
              <a:t>areal</a:t>
            </a:r>
            <a:r>
              <a:rPr lang="cs-CZ" dirty="0"/>
              <a:t> </a:t>
            </a:r>
            <a:r>
              <a:rPr lang="cs-CZ" dirty="0" err="1"/>
              <a:t>characteristics</a:t>
            </a:r>
            <a:r>
              <a:rPr lang="cs-CZ" dirty="0" smtClean="0"/>
              <a:t>.</a:t>
            </a:r>
          </a:p>
          <a:p>
            <a:pPr marL="285750" indent="-285750">
              <a:spcAft>
                <a:spcPts val="0"/>
              </a:spcAft>
              <a:buFont typeface="Arial" panose="020B0604020202020204" pitchFamily="34" charset="0"/>
              <a:buChar char="•"/>
            </a:pPr>
            <a:r>
              <a:rPr lang="cs-CZ" dirty="0" err="1"/>
              <a:t>The</a:t>
            </a:r>
            <a:r>
              <a:rPr lang="cs-CZ" dirty="0"/>
              <a:t> </a:t>
            </a:r>
            <a:r>
              <a:rPr lang="cs-CZ" dirty="0" err="1"/>
              <a:t>analysis</a:t>
            </a:r>
            <a:r>
              <a:rPr lang="cs-CZ" dirty="0"/>
              <a:t> </a:t>
            </a:r>
            <a:r>
              <a:rPr lang="cs-CZ" dirty="0" err="1"/>
              <a:t>included</a:t>
            </a:r>
            <a:r>
              <a:rPr lang="cs-CZ" dirty="0"/>
              <a:t> data </a:t>
            </a:r>
            <a:r>
              <a:rPr lang="cs-CZ" dirty="0" err="1"/>
              <a:t>from</a:t>
            </a:r>
            <a:r>
              <a:rPr lang="cs-CZ" dirty="0"/>
              <a:t> 24 standard </a:t>
            </a:r>
            <a:r>
              <a:rPr lang="cs-CZ" dirty="0" err="1"/>
              <a:t>stations</a:t>
            </a:r>
            <a:r>
              <a:rPr lang="cs-CZ" dirty="0"/>
              <a:t>, 8 </a:t>
            </a:r>
            <a:r>
              <a:rPr lang="cs-CZ" dirty="0" err="1"/>
              <a:t>snow</a:t>
            </a:r>
            <a:r>
              <a:rPr lang="cs-CZ" dirty="0"/>
              <a:t> </a:t>
            </a:r>
            <a:r>
              <a:rPr lang="cs-CZ" dirty="0" err="1"/>
              <a:t>gauge</a:t>
            </a:r>
            <a:r>
              <a:rPr lang="cs-CZ" dirty="0"/>
              <a:t> </a:t>
            </a:r>
            <a:r>
              <a:rPr lang="cs-CZ" dirty="0" err="1"/>
              <a:t>stations</a:t>
            </a:r>
            <a:r>
              <a:rPr lang="cs-CZ" dirty="0"/>
              <a:t>, 40 </a:t>
            </a:r>
            <a:r>
              <a:rPr lang="cs-CZ" dirty="0" err="1"/>
              <a:t>supplementary</a:t>
            </a:r>
            <a:r>
              <a:rPr lang="cs-CZ" dirty="0"/>
              <a:t> </a:t>
            </a:r>
            <a:r>
              <a:rPr lang="cs-CZ" dirty="0" err="1"/>
              <a:t>stations</a:t>
            </a:r>
            <a:r>
              <a:rPr lang="cs-CZ" dirty="0"/>
              <a:t>, and </a:t>
            </a:r>
            <a:r>
              <a:rPr lang="cs-CZ" dirty="0" err="1"/>
              <a:t>approximately</a:t>
            </a:r>
            <a:r>
              <a:rPr lang="cs-CZ" dirty="0"/>
              <a:t> 105 </a:t>
            </a:r>
            <a:r>
              <a:rPr lang="cs-CZ" dirty="0" err="1"/>
              <a:t>rain</a:t>
            </a:r>
            <a:r>
              <a:rPr lang="cs-CZ" dirty="0"/>
              <a:t> </a:t>
            </a:r>
            <a:r>
              <a:rPr lang="cs-CZ" dirty="0" err="1"/>
              <a:t>gauge</a:t>
            </a:r>
            <a:r>
              <a:rPr lang="cs-CZ" dirty="0"/>
              <a:t> </a:t>
            </a:r>
            <a:r>
              <a:rPr lang="cs-CZ" dirty="0" err="1"/>
              <a:t>stations</a:t>
            </a:r>
            <a:r>
              <a:rPr lang="cs-CZ" dirty="0"/>
              <a:t>. </a:t>
            </a:r>
            <a:endParaRPr lang="cs-CZ" dirty="0" smtClean="0"/>
          </a:p>
          <a:p>
            <a:pPr marL="285750" indent="-285750">
              <a:spcAft>
                <a:spcPts val="0"/>
              </a:spcAft>
              <a:buFont typeface="Arial" panose="020B0604020202020204" pitchFamily="34" charset="0"/>
              <a:buChar char="•"/>
            </a:pPr>
            <a:r>
              <a:rPr lang="cs-CZ" dirty="0" smtClean="0"/>
              <a:t>Data </a:t>
            </a:r>
            <a:r>
              <a:rPr lang="cs-CZ" dirty="0" err="1"/>
              <a:t>from</a:t>
            </a:r>
            <a:r>
              <a:rPr lang="cs-CZ" dirty="0"/>
              <a:t> </a:t>
            </a:r>
            <a:r>
              <a:rPr lang="cs-CZ" dirty="0" err="1"/>
              <a:t>neighboring</a:t>
            </a:r>
            <a:r>
              <a:rPr lang="cs-CZ" dirty="0"/>
              <a:t> </a:t>
            </a:r>
            <a:r>
              <a:rPr lang="cs-CZ" dirty="0" err="1"/>
              <a:t>regions</a:t>
            </a:r>
            <a:r>
              <a:rPr lang="cs-CZ" dirty="0"/>
              <a:t> in </a:t>
            </a:r>
            <a:r>
              <a:rPr lang="cs-CZ" dirty="0" err="1"/>
              <a:t>the</a:t>
            </a:r>
            <a:r>
              <a:rPr lang="cs-CZ" dirty="0"/>
              <a:t> Czech Republic, </a:t>
            </a:r>
            <a:r>
              <a:rPr lang="cs-CZ" dirty="0" err="1"/>
              <a:t>Poland</a:t>
            </a:r>
            <a:r>
              <a:rPr lang="cs-CZ" dirty="0"/>
              <a:t>, and Slovakia </a:t>
            </a:r>
            <a:r>
              <a:rPr lang="cs-CZ" dirty="0" err="1"/>
              <a:t>were</a:t>
            </a:r>
            <a:r>
              <a:rPr lang="cs-CZ" dirty="0"/>
              <a:t> </a:t>
            </a:r>
            <a:r>
              <a:rPr lang="cs-CZ" dirty="0" err="1"/>
              <a:t>also</a:t>
            </a:r>
            <a:r>
              <a:rPr lang="cs-CZ" dirty="0"/>
              <a:t> </a:t>
            </a:r>
            <a:r>
              <a:rPr lang="cs-CZ" dirty="0" err="1"/>
              <a:t>utilized</a:t>
            </a:r>
            <a:r>
              <a:rPr lang="cs-CZ" dirty="0"/>
              <a:t>. </a:t>
            </a:r>
            <a:endParaRPr lang="cs-CZ" dirty="0" smtClean="0"/>
          </a:p>
          <a:p>
            <a:pPr marL="285750" indent="-285750">
              <a:spcAft>
                <a:spcPts val="0"/>
              </a:spcAft>
              <a:buFont typeface="Arial" panose="020B0604020202020204" pitchFamily="34" charset="0"/>
              <a:buChar char="•"/>
            </a:pPr>
            <a:r>
              <a:rPr lang="cs-CZ" dirty="0" err="1" smtClean="0"/>
              <a:t>Monthly</a:t>
            </a:r>
            <a:r>
              <a:rPr lang="cs-CZ" dirty="0" smtClean="0"/>
              <a:t> </a:t>
            </a:r>
            <a:r>
              <a:rPr lang="cs-CZ" dirty="0"/>
              <a:t>and </a:t>
            </a:r>
            <a:r>
              <a:rPr lang="cs-CZ" dirty="0" err="1"/>
              <a:t>annual</a:t>
            </a:r>
            <a:r>
              <a:rPr lang="cs-CZ" dirty="0"/>
              <a:t> </a:t>
            </a:r>
            <a:r>
              <a:rPr lang="cs-CZ" dirty="0" err="1"/>
              <a:t>characteristics</a:t>
            </a:r>
            <a:r>
              <a:rPr lang="cs-CZ" dirty="0"/>
              <a:t> </a:t>
            </a:r>
            <a:r>
              <a:rPr lang="cs-CZ" dirty="0" err="1"/>
              <a:t>of</a:t>
            </a:r>
            <a:r>
              <a:rPr lang="cs-CZ" dirty="0"/>
              <a:t> air </a:t>
            </a:r>
            <a:r>
              <a:rPr lang="cs-CZ" dirty="0" err="1"/>
              <a:t>temperature</a:t>
            </a:r>
            <a:r>
              <a:rPr lang="cs-CZ" dirty="0"/>
              <a:t>, </a:t>
            </a:r>
            <a:r>
              <a:rPr lang="cs-CZ" dirty="0" err="1"/>
              <a:t>total</a:t>
            </a:r>
            <a:r>
              <a:rPr lang="cs-CZ" dirty="0"/>
              <a:t> </a:t>
            </a:r>
            <a:r>
              <a:rPr lang="cs-CZ" dirty="0" err="1"/>
              <a:t>precipitation</a:t>
            </a:r>
            <a:r>
              <a:rPr lang="cs-CZ" dirty="0"/>
              <a:t>, and </a:t>
            </a:r>
            <a:r>
              <a:rPr lang="cs-CZ" dirty="0" err="1"/>
              <a:t>new</a:t>
            </a:r>
            <a:r>
              <a:rPr lang="cs-CZ" dirty="0"/>
              <a:t> </a:t>
            </a:r>
            <a:r>
              <a:rPr lang="cs-CZ" dirty="0" err="1"/>
              <a:t>snowfall</a:t>
            </a:r>
            <a:r>
              <a:rPr lang="cs-CZ" dirty="0"/>
              <a:t> </a:t>
            </a:r>
            <a:r>
              <a:rPr lang="cs-CZ" dirty="0" err="1"/>
              <a:t>were</a:t>
            </a:r>
            <a:r>
              <a:rPr lang="cs-CZ" dirty="0"/>
              <a:t> </a:t>
            </a:r>
            <a:r>
              <a:rPr lang="cs-CZ" dirty="0" err="1"/>
              <a:t>analyzed</a:t>
            </a:r>
            <a:r>
              <a:rPr lang="cs-CZ" dirty="0"/>
              <a:t> </a:t>
            </a:r>
            <a:r>
              <a:rPr lang="cs-CZ" dirty="0" err="1"/>
              <a:t>for</a:t>
            </a:r>
            <a:r>
              <a:rPr lang="cs-CZ" dirty="0"/>
              <a:t> </a:t>
            </a:r>
            <a:r>
              <a:rPr lang="cs-CZ" dirty="0" err="1"/>
              <a:t>the</a:t>
            </a:r>
            <a:r>
              <a:rPr lang="cs-CZ" dirty="0"/>
              <a:t> period 1874–2025 (</a:t>
            </a:r>
            <a:r>
              <a:rPr lang="cs-CZ" dirty="0" err="1"/>
              <a:t>approximately</a:t>
            </a:r>
            <a:r>
              <a:rPr lang="cs-CZ" dirty="0"/>
              <a:t> 130 </a:t>
            </a:r>
            <a:r>
              <a:rPr lang="cs-CZ" dirty="0" err="1"/>
              <a:t>years</a:t>
            </a:r>
            <a:r>
              <a:rPr lang="cs-CZ" dirty="0"/>
              <a:t> </a:t>
            </a:r>
            <a:r>
              <a:rPr lang="cs-CZ" dirty="0" err="1"/>
              <a:t>for</a:t>
            </a:r>
            <a:r>
              <a:rPr lang="cs-CZ" dirty="0"/>
              <a:t> </a:t>
            </a:r>
            <a:r>
              <a:rPr lang="cs-CZ" dirty="0" err="1"/>
              <a:t>snow</a:t>
            </a:r>
            <a:r>
              <a:rPr lang="cs-CZ" dirty="0"/>
              <a:t>). </a:t>
            </a:r>
            <a:endParaRPr lang="cs-CZ" dirty="0" smtClean="0"/>
          </a:p>
          <a:p>
            <a:pPr marL="285750" indent="-285750">
              <a:spcAft>
                <a:spcPts val="0"/>
              </a:spcAft>
              <a:buFont typeface="Arial" panose="020B0604020202020204" pitchFamily="34" charset="0"/>
              <a:buChar char="•"/>
            </a:pPr>
            <a:r>
              <a:rPr lang="cs-CZ" dirty="0" err="1" smtClean="0"/>
              <a:t>Spatial</a:t>
            </a:r>
            <a:r>
              <a:rPr lang="cs-CZ" dirty="0" smtClean="0"/>
              <a:t> </a:t>
            </a:r>
            <a:r>
              <a:rPr lang="cs-CZ" dirty="0" err="1"/>
              <a:t>characteristics</a:t>
            </a:r>
            <a:r>
              <a:rPr lang="cs-CZ" dirty="0"/>
              <a:t> </a:t>
            </a:r>
            <a:r>
              <a:rPr lang="cs-CZ" dirty="0" err="1"/>
              <a:t>were</a:t>
            </a:r>
            <a:r>
              <a:rPr lang="cs-CZ" dirty="0"/>
              <a:t> </a:t>
            </a:r>
            <a:r>
              <a:rPr lang="cs-CZ" dirty="0" err="1"/>
              <a:t>derived</a:t>
            </a:r>
            <a:r>
              <a:rPr lang="cs-CZ" dirty="0"/>
              <a:t> </a:t>
            </a:r>
            <a:r>
              <a:rPr lang="cs-CZ" dirty="0" err="1"/>
              <a:t>using</a:t>
            </a:r>
            <a:r>
              <a:rPr lang="cs-CZ" dirty="0"/>
              <a:t> </a:t>
            </a:r>
            <a:r>
              <a:rPr lang="cs-CZ" dirty="0" err="1"/>
              <a:t>interpolation</a:t>
            </a:r>
            <a:r>
              <a:rPr lang="cs-CZ" dirty="0"/>
              <a:t> </a:t>
            </a:r>
            <a:r>
              <a:rPr lang="cs-CZ" dirty="0" err="1"/>
              <a:t>methods</a:t>
            </a:r>
            <a:r>
              <a:rPr lang="cs-CZ" dirty="0"/>
              <a:t> </a:t>
            </a:r>
            <a:r>
              <a:rPr lang="cs-CZ" dirty="0" err="1"/>
              <a:t>that</a:t>
            </a:r>
            <a:r>
              <a:rPr lang="cs-CZ" dirty="0"/>
              <a:t> </a:t>
            </a:r>
            <a:r>
              <a:rPr lang="cs-CZ" dirty="0" err="1"/>
              <a:t>account</a:t>
            </a:r>
            <a:r>
              <a:rPr lang="cs-CZ" dirty="0"/>
              <a:t> </a:t>
            </a:r>
            <a:r>
              <a:rPr lang="cs-CZ" dirty="0" err="1"/>
              <a:t>for</a:t>
            </a:r>
            <a:r>
              <a:rPr lang="cs-CZ" dirty="0"/>
              <a:t> </a:t>
            </a:r>
            <a:r>
              <a:rPr lang="cs-CZ" dirty="0" err="1"/>
              <a:t>the</a:t>
            </a:r>
            <a:r>
              <a:rPr lang="cs-CZ" dirty="0"/>
              <a:t> influence </a:t>
            </a:r>
            <a:r>
              <a:rPr lang="cs-CZ" dirty="0" err="1"/>
              <a:t>of</a:t>
            </a:r>
            <a:r>
              <a:rPr lang="cs-CZ" dirty="0"/>
              <a:t> </a:t>
            </a:r>
            <a:r>
              <a:rPr lang="cs-CZ" dirty="0" err="1"/>
              <a:t>orography</a:t>
            </a:r>
            <a:r>
              <a:rPr lang="cs-CZ" dirty="0"/>
              <a:t>, </a:t>
            </a:r>
            <a:r>
              <a:rPr lang="cs-CZ" dirty="0" err="1"/>
              <a:t>particularly</a:t>
            </a:r>
            <a:r>
              <a:rPr lang="cs-CZ" dirty="0"/>
              <a:t> </a:t>
            </a:r>
            <a:r>
              <a:rPr lang="cs-CZ" dirty="0" err="1"/>
              <a:t>the</a:t>
            </a:r>
            <a:r>
              <a:rPr lang="cs-CZ" dirty="0"/>
              <a:t> </a:t>
            </a:r>
            <a:r>
              <a:rPr lang="cs-CZ" dirty="0" err="1"/>
              <a:t>local</a:t>
            </a:r>
            <a:r>
              <a:rPr lang="cs-CZ" dirty="0"/>
              <a:t> </a:t>
            </a:r>
            <a:r>
              <a:rPr lang="cs-CZ" dirty="0" err="1"/>
              <a:t>linear</a:t>
            </a:r>
            <a:r>
              <a:rPr lang="cs-CZ" dirty="0"/>
              <a:t> </a:t>
            </a:r>
            <a:r>
              <a:rPr lang="cs-CZ" dirty="0" err="1"/>
              <a:t>regression</a:t>
            </a:r>
            <a:r>
              <a:rPr lang="cs-CZ" dirty="0"/>
              <a:t> (LLR) </a:t>
            </a:r>
            <a:r>
              <a:rPr lang="cs-CZ" dirty="0" err="1"/>
              <a:t>method</a:t>
            </a:r>
            <a:r>
              <a:rPr lang="cs-CZ" dirty="0"/>
              <a:t> and </a:t>
            </a:r>
            <a:r>
              <a:rPr lang="cs-CZ" dirty="0" err="1" smtClean="0"/>
              <a:t>ClidataDEM</a:t>
            </a:r>
            <a:r>
              <a:rPr lang="cs-CZ" dirty="0" smtClean="0"/>
              <a:t>.</a:t>
            </a:r>
            <a:endParaRPr lang="cs-CZ" dirty="0"/>
          </a:p>
          <a:p>
            <a:endParaRPr lang="cs-CZ" dirty="0"/>
          </a:p>
        </p:txBody>
      </p:sp>
      <p:sp>
        <p:nvSpPr>
          <p:cNvPr id="3" name="Nadpis 2"/>
          <p:cNvSpPr>
            <a:spLocks noGrp="1"/>
          </p:cNvSpPr>
          <p:nvPr>
            <p:ph type="title"/>
          </p:nvPr>
        </p:nvSpPr>
        <p:spPr>
          <a:xfrm>
            <a:off x="564287" y="348115"/>
            <a:ext cx="7886700" cy="1325563"/>
          </a:xfrm>
        </p:spPr>
        <p:txBody>
          <a:bodyPr>
            <a:normAutofit/>
          </a:bodyPr>
          <a:lstStyle/>
          <a:p>
            <a:r>
              <a:rPr lang="cs-CZ" sz="2000" dirty="0" err="1"/>
              <a:t>Materials</a:t>
            </a:r>
            <a:r>
              <a:rPr lang="cs-CZ" sz="2000" dirty="0"/>
              <a:t> and </a:t>
            </a:r>
            <a:r>
              <a:rPr lang="cs-CZ" sz="2000" dirty="0" err="1"/>
              <a:t>methods</a:t>
            </a:r>
            <a:endParaRPr lang="cs-CZ" sz="2000" dirty="0"/>
          </a:p>
        </p:txBody>
      </p:sp>
    </p:spTree>
    <p:extLst>
      <p:ext uri="{BB962C8B-B14F-4D97-AF65-F5344CB8AC3E}">
        <p14:creationId xmlns:p14="http://schemas.microsoft.com/office/powerpoint/2010/main" val="1512889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04207" y="298239"/>
            <a:ext cx="8457160" cy="1325563"/>
          </a:xfrm>
        </p:spPr>
        <p:txBody>
          <a:bodyPr>
            <a:normAutofit/>
          </a:bodyPr>
          <a:lstStyle/>
          <a:p>
            <a:r>
              <a:rPr lang="cs-CZ" sz="2000" i="1" dirty="0" err="1"/>
              <a:t>Average</a:t>
            </a:r>
            <a:r>
              <a:rPr lang="cs-CZ" sz="2000" i="1" dirty="0"/>
              <a:t> </a:t>
            </a:r>
            <a:r>
              <a:rPr lang="cs-CZ" sz="2000" i="1" dirty="0" err="1"/>
              <a:t>annual</a:t>
            </a:r>
            <a:r>
              <a:rPr lang="cs-CZ" sz="2000" i="1" dirty="0"/>
              <a:t> air </a:t>
            </a:r>
            <a:r>
              <a:rPr lang="cs-CZ" sz="2000" i="1" dirty="0" err="1"/>
              <a:t>temperature</a:t>
            </a:r>
            <a:r>
              <a:rPr lang="cs-CZ" sz="2000" i="1" dirty="0"/>
              <a:t> </a:t>
            </a:r>
            <a:r>
              <a:rPr lang="cs-CZ" sz="2000" i="1" dirty="0" err="1"/>
              <a:t>calculated</a:t>
            </a:r>
            <a:r>
              <a:rPr lang="cs-CZ" sz="2000" i="1" dirty="0"/>
              <a:t> </a:t>
            </a:r>
            <a:r>
              <a:rPr lang="cs-CZ" sz="2000" i="1" dirty="0" err="1"/>
              <a:t>for</a:t>
            </a:r>
            <a:r>
              <a:rPr lang="cs-CZ" sz="2000" i="1" dirty="0"/>
              <a:t> a </a:t>
            </a:r>
            <a:r>
              <a:rPr lang="cs-CZ" sz="2000" i="1" dirty="0" err="1"/>
              <a:t>defined</a:t>
            </a:r>
            <a:r>
              <a:rPr lang="cs-CZ" sz="2000" i="1" dirty="0"/>
              <a:t> area </a:t>
            </a:r>
            <a:r>
              <a:rPr lang="cs-CZ" sz="2000" i="1" dirty="0" err="1"/>
              <a:t>of</a:t>
            </a:r>
            <a:r>
              <a:rPr lang="cs-CZ" sz="2000" i="1" dirty="0"/>
              <a:t> </a:t>
            </a:r>
            <a:r>
              <a:rPr lang="cs-CZ" sz="2000" i="1" dirty="0" err="1"/>
              <a:t>the</a:t>
            </a:r>
            <a:r>
              <a:rPr lang="cs-CZ" sz="2000" i="1" dirty="0"/>
              <a:t> Beskydy </a:t>
            </a:r>
            <a:r>
              <a:rPr lang="cs-CZ" sz="2000" i="1" dirty="0" err="1"/>
              <a:t>Mountains</a:t>
            </a:r>
            <a:r>
              <a:rPr lang="cs-CZ" sz="2000" i="1" dirty="0"/>
              <a:t>, </a:t>
            </a:r>
            <a:r>
              <a:rPr lang="cs-CZ" sz="2000" i="1" dirty="0" err="1"/>
              <a:t>compared</a:t>
            </a:r>
            <a:r>
              <a:rPr lang="cs-CZ" sz="2000" i="1" dirty="0"/>
              <a:t> </a:t>
            </a:r>
            <a:r>
              <a:rPr lang="cs-CZ" sz="2000" i="1" dirty="0" err="1"/>
              <a:t>with</a:t>
            </a:r>
            <a:r>
              <a:rPr lang="cs-CZ" sz="2000" i="1" dirty="0"/>
              <a:t> </a:t>
            </a:r>
            <a:r>
              <a:rPr lang="cs-CZ" sz="2000" i="1" dirty="0" err="1"/>
              <a:t>the</a:t>
            </a:r>
            <a:r>
              <a:rPr lang="cs-CZ" sz="2000" i="1" dirty="0"/>
              <a:t> 1991–2020 </a:t>
            </a:r>
            <a:r>
              <a:rPr lang="cs-CZ" sz="2000" i="1" dirty="0" err="1"/>
              <a:t>normal</a:t>
            </a:r>
            <a:r>
              <a:rPr lang="cs-CZ" sz="2000" i="1" dirty="0"/>
              <a:t> period and </a:t>
            </a:r>
            <a:r>
              <a:rPr lang="cs-CZ" sz="2000" i="1" dirty="0" err="1"/>
              <a:t>the</a:t>
            </a:r>
            <a:r>
              <a:rPr lang="cs-CZ" sz="2000" i="1" dirty="0"/>
              <a:t> </a:t>
            </a:r>
            <a:r>
              <a:rPr lang="cs-CZ" sz="2000" i="1" dirty="0" err="1"/>
              <a:t>linear</a:t>
            </a:r>
            <a:r>
              <a:rPr lang="cs-CZ" sz="2000" i="1" dirty="0"/>
              <a:t> trend</a:t>
            </a:r>
            <a:endParaRPr lang="cs-CZ" sz="2000" dirty="0"/>
          </a:p>
        </p:txBody>
      </p:sp>
      <p:sp>
        <p:nvSpPr>
          <p:cNvPr id="6" name="Rectangle 6"/>
          <p:cNvSpPr>
            <a:spLocks noChangeArrowheads="1"/>
          </p:cNvSpPr>
          <p:nvPr/>
        </p:nvSpPr>
        <p:spPr bwMode="auto">
          <a:xfrm>
            <a:off x="404207" y="1928551"/>
            <a:ext cx="123762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07" y="1479665"/>
            <a:ext cx="8407660" cy="3483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ulka 7"/>
          <p:cNvGraphicFramePr>
            <a:graphicFrameLocks noGrp="1"/>
          </p:cNvGraphicFramePr>
          <p:nvPr>
            <p:extLst>
              <p:ext uri="{D42A27DB-BD31-4B8C-83A1-F6EECF244321}">
                <p14:modId xmlns:p14="http://schemas.microsoft.com/office/powerpoint/2010/main" val="4157667209"/>
              </p:ext>
            </p:extLst>
          </p:nvPr>
        </p:nvGraphicFramePr>
        <p:xfrm>
          <a:off x="1920238" y="5267447"/>
          <a:ext cx="2394066" cy="952500"/>
        </p:xfrm>
        <a:graphic>
          <a:graphicData uri="http://schemas.openxmlformats.org/drawingml/2006/table">
            <a:tbl>
              <a:tblPr>
                <a:tableStyleId>{5C22544A-7EE6-4342-B048-85BDC9FD1C3A}</a:tableStyleId>
              </a:tblPr>
              <a:tblGrid>
                <a:gridCol w="798022">
                  <a:extLst>
                    <a:ext uri="{9D8B030D-6E8A-4147-A177-3AD203B41FA5}">
                      <a16:colId xmlns:a16="http://schemas.microsoft.com/office/drawing/2014/main" val="259933913"/>
                    </a:ext>
                  </a:extLst>
                </a:gridCol>
                <a:gridCol w="798022">
                  <a:extLst>
                    <a:ext uri="{9D8B030D-6E8A-4147-A177-3AD203B41FA5}">
                      <a16:colId xmlns:a16="http://schemas.microsoft.com/office/drawing/2014/main" val="2198716522"/>
                    </a:ext>
                  </a:extLst>
                </a:gridCol>
                <a:gridCol w="798022">
                  <a:extLst>
                    <a:ext uri="{9D8B030D-6E8A-4147-A177-3AD203B41FA5}">
                      <a16:colId xmlns:a16="http://schemas.microsoft.com/office/drawing/2014/main" val="1710310906"/>
                    </a:ext>
                  </a:extLst>
                </a:gridCol>
              </a:tblGrid>
              <a:tr h="190500">
                <a:tc>
                  <a:txBody>
                    <a:bodyPr/>
                    <a:lstStyle/>
                    <a:p>
                      <a:pPr algn="ctr" fontAlgn="b"/>
                      <a:r>
                        <a:rPr lang="cs-CZ" sz="1000" u="none" strike="noStrike">
                          <a:effectLst/>
                        </a:rPr>
                        <a:t>2023</a:t>
                      </a:r>
                      <a:endParaRPr lang="cs-CZ" sz="1000" b="0" i="0" u="none" strike="noStrike">
                        <a:effectLst/>
                        <a:latin typeface="Arial" panose="020B0604020202020204" pitchFamily="34" charset="0"/>
                      </a:endParaRPr>
                    </a:p>
                  </a:txBody>
                  <a:tcPr marL="9525" marR="9525" marT="9525" marB="0" anchor="b"/>
                </a:tc>
                <a:tc>
                  <a:txBody>
                    <a:bodyPr/>
                    <a:lstStyle/>
                    <a:p>
                      <a:pPr algn="ctr" fontAlgn="b"/>
                      <a:r>
                        <a:rPr lang="cs-CZ" sz="1000" u="none" strike="noStrike">
                          <a:effectLst/>
                        </a:rPr>
                        <a:t>8,9</a:t>
                      </a:r>
                      <a:endParaRPr lang="cs-CZ" sz="1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cs-CZ"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90533634"/>
                  </a:ext>
                </a:extLst>
              </a:tr>
              <a:tr h="190500">
                <a:tc>
                  <a:txBody>
                    <a:bodyPr/>
                    <a:lstStyle/>
                    <a:p>
                      <a:pPr algn="ctr" fontAlgn="b"/>
                      <a:r>
                        <a:rPr lang="cs-CZ" sz="1000" u="none" strike="noStrike">
                          <a:effectLst/>
                        </a:rPr>
                        <a:t>2024</a:t>
                      </a:r>
                      <a:endParaRPr lang="cs-CZ" sz="1000" b="0" i="0" u="none" strike="noStrike">
                        <a:effectLst/>
                        <a:latin typeface="Arial" panose="020B0604020202020204" pitchFamily="34" charset="0"/>
                      </a:endParaRPr>
                    </a:p>
                  </a:txBody>
                  <a:tcPr marL="9525" marR="9525" marT="9525" marB="0" anchor="b"/>
                </a:tc>
                <a:tc>
                  <a:txBody>
                    <a:bodyPr/>
                    <a:lstStyle/>
                    <a:p>
                      <a:pPr algn="ctr" fontAlgn="b"/>
                      <a:r>
                        <a:rPr lang="cs-CZ" sz="1000" u="none" strike="noStrike">
                          <a:effectLst/>
                        </a:rPr>
                        <a:t>9,7</a:t>
                      </a:r>
                      <a:endParaRPr lang="cs-CZ" sz="1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cs-CZ"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8258066"/>
                  </a:ext>
                </a:extLst>
              </a:tr>
              <a:tr h="190500">
                <a:tc>
                  <a:txBody>
                    <a:bodyPr/>
                    <a:lstStyle/>
                    <a:p>
                      <a:pPr algn="ctr" fontAlgn="b"/>
                      <a:r>
                        <a:rPr lang="cs-CZ" sz="1000" u="none" strike="noStrike">
                          <a:effectLst/>
                        </a:rPr>
                        <a:t>2025</a:t>
                      </a:r>
                      <a:endParaRPr lang="cs-CZ" sz="1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cs-CZ" sz="1000" u="none" strike="noStrike">
                          <a:effectLst/>
                        </a:rPr>
                        <a:t>8,3</a:t>
                      </a:r>
                      <a:endParaRPr lang="cs-CZ" sz="1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cs-CZ"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1505524"/>
                  </a:ext>
                </a:extLst>
              </a:tr>
              <a:tr h="190500">
                <a:tc>
                  <a:txBody>
                    <a:bodyPr/>
                    <a:lstStyle/>
                    <a:p>
                      <a:pPr algn="ctr" fontAlgn="b"/>
                      <a:r>
                        <a:rPr lang="cs-CZ" sz="1000" u="none" strike="noStrike">
                          <a:effectLst/>
                        </a:rPr>
                        <a:t>max</a:t>
                      </a:r>
                      <a:endParaRPr lang="cs-CZ" sz="1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ctr"/>
                      <a:r>
                        <a:rPr lang="cs-CZ" sz="1000" u="none" strike="noStrike">
                          <a:effectLst/>
                        </a:rPr>
                        <a:t>9,7</a:t>
                      </a:r>
                      <a:endParaRPr lang="cs-CZ"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cs-CZ" sz="1000" u="none" strike="noStrike">
                          <a:effectLst/>
                        </a:rPr>
                        <a:t>2024</a:t>
                      </a:r>
                      <a:endParaRPr lang="cs-CZ"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02834525"/>
                  </a:ext>
                </a:extLst>
              </a:tr>
              <a:tr h="190500">
                <a:tc>
                  <a:txBody>
                    <a:bodyPr/>
                    <a:lstStyle/>
                    <a:p>
                      <a:pPr algn="ctr" fontAlgn="b"/>
                      <a:r>
                        <a:rPr lang="cs-CZ" sz="1000" u="none" strike="noStrike">
                          <a:effectLst/>
                        </a:rPr>
                        <a:t>min</a:t>
                      </a:r>
                      <a:endParaRPr lang="cs-CZ" sz="1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ctr"/>
                      <a:r>
                        <a:rPr lang="cs-CZ" sz="1000" u="none" strike="noStrike">
                          <a:effectLst/>
                        </a:rPr>
                        <a:t>4,6</a:t>
                      </a:r>
                      <a:endParaRPr lang="cs-CZ"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cs-CZ" sz="1000" u="none" strike="noStrike" dirty="0">
                          <a:effectLst/>
                        </a:rPr>
                        <a:t>1875, 1940</a:t>
                      </a:r>
                      <a:endParaRPr lang="cs-CZ"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2662922"/>
                  </a:ext>
                </a:extLst>
              </a:tr>
            </a:tbl>
          </a:graphicData>
        </a:graphic>
      </p:graphicFrame>
      <p:graphicFrame>
        <p:nvGraphicFramePr>
          <p:cNvPr id="9" name="Tabulka 8"/>
          <p:cNvGraphicFramePr>
            <a:graphicFrameLocks noGrp="1"/>
          </p:cNvGraphicFramePr>
          <p:nvPr>
            <p:extLst>
              <p:ext uri="{D42A27DB-BD31-4B8C-83A1-F6EECF244321}">
                <p14:modId xmlns:p14="http://schemas.microsoft.com/office/powerpoint/2010/main" val="4245194579"/>
              </p:ext>
            </p:extLst>
          </p:nvPr>
        </p:nvGraphicFramePr>
        <p:xfrm>
          <a:off x="4893426" y="5267447"/>
          <a:ext cx="1219200" cy="571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726039493"/>
                    </a:ext>
                  </a:extLst>
                </a:gridCol>
                <a:gridCol w="609600">
                  <a:extLst>
                    <a:ext uri="{9D8B030D-6E8A-4147-A177-3AD203B41FA5}">
                      <a16:colId xmlns:a16="http://schemas.microsoft.com/office/drawing/2014/main" val="3055615748"/>
                    </a:ext>
                  </a:extLst>
                </a:gridCol>
              </a:tblGrid>
              <a:tr h="190500">
                <a:tc>
                  <a:txBody>
                    <a:bodyPr/>
                    <a:lstStyle/>
                    <a:p>
                      <a:pPr algn="r" fontAlgn="b"/>
                      <a:r>
                        <a:rPr lang="cs-CZ" sz="1100" u="none" strike="noStrike">
                          <a:effectLst/>
                        </a:rPr>
                        <a:t>1934</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8,2</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3722163"/>
                  </a:ext>
                </a:extLst>
              </a:tr>
              <a:tr h="190500">
                <a:tc>
                  <a:txBody>
                    <a:bodyPr/>
                    <a:lstStyle/>
                    <a:p>
                      <a:pPr algn="r" fontAlgn="b"/>
                      <a:r>
                        <a:rPr lang="cs-CZ" sz="1100" u="none" strike="noStrike">
                          <a:effectLst/>
                        </a:rPr>
                        <a:t>1951</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8,1</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97414705"/>
                  </a:ext>
                </a:extLst>
              </a:tr>
              <a:tr h="190500">
                <a:tc>
                  <a:txBody>
                    <a:bodyPr/>
                    <a:lstStyle/>
                    <a:p>
                      <a:pPr algn="r" fontAlgn="b"/>
                      <a:r>
                        <a:rPr lang="cs-CZ" sz="1100" u="none" strike="noStrike">
                          <a:effectLst/>
                        </a:rPr>
                        <a:t>2000</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dirty="0">
                          <a:effectLst/>
                        </a:rPr>
                        <a:t>8,7</a:t>
                      </a:r>
                      <a:endParaRPr lang="cs-CZ"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021798"/>
                  </a:ext>
                </a:extLst>
              </a:tr>
            </a:tbl>
          </a:graphicData>
        </a:graphic>
      </p:graphicFrame>
    </p:spTree>
    <p:extLst>
      <p:ext uri="{BB962C8B-B14F-4D97-AF65-F5344CB8AC3E}">
        <p14:creationId xmlns:p14="http://schemas.microsoft.com/office/powerpoint/2010/main" val="3899259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46018" y="311995"/>
            <a:ext cx="8104969" cy="1040110"/>
          </a:xfrm>
        </p:spPr>
        <p:txBody>
          <a:bodyPr>
            <a:normAutofit/>
          </a:bodyPr>
          <a:lstStyle/>
          <a:p>
            <a:r>
              <a:rPr lang="cs-CZ" sz="2000" i="1" dirty="0"/>
              <a:t>Long-term </a:t>
            </a:r>
            <a:r>
              <a:rPr lang="cs-CZ" sz="2000" i="1" dirty="0" err="1"/>
              <a:t>averages</a:t>
            </a:r>
            <a:r>
              <a:rPr lang="cs-CZ" sz="2000" i="1" dirty="0"/>
              <a:t> </a:t>
            </a:r>
            <a:r>
              <a:rPr lang="cs-CZ" sz="2000" i="1" dirty="0" err="1"/>
              <a:t>of</a:t>
            </a:r>
            <a:r>
              <a:rPr lang="cs-CZ" sz="2000" i="1" dirty="0"/>
              <a:t> air </a:t>
            </a:r>
            <a:r>
              <a:rPr lang="cs-CZ" sz="2000" i="1" dirty="0" err="1"/>
              <a:t>temperature</a:t>
            </a:r>
            <a:r>
              <a:rPr lang="cs-CZ" sz="2000" i="1" dirty="0"/>
              <a:t> in </a:t>
            </a:r>
            <a:r>
              <a:rPr lang="cs-CZ" sz="2000" i="1" dirty="0" err="1"/>
              <a:t>the</a:t>
            </a:r>
            <a:r>
              <a:rPr lang="cs-CZ" sz="2000" i="1" dirty="0"/>
              <a:t> Beskydy </a:t>
            </a:r>
            <a:r>
              <a:rPr lang="cs-CZ" sz="2000" i="1" dirty="0" err="1"/>
              <a:t>Mountains</a:t>
            </a:r>
            <a:r>
              <a:rPr lang="cs-CZ" sz="2000" i="1" dirty="0"/>
              <a:t> </a:t>
            </a:r>
            <a:r>
              <a:rPr lang="cs-CZ" sz="2000" i="1" dirty="0" err="1"/>
              <a:t>for</a:t>
            </a:r>
            <a:r>
              <a:rPr lang="cs-CZ" sz="2000" i="1" dirty="0"/>
              <a:t> </a:t>
            </a:r>
            <a:r>
              <a:rPr lang="cs-CZ" sz="2000" i="1" dirty="0" err="1"/>
              <a:t>the</a:t>
            </a:r>
            <a:r>
              <a:rPr lang="cs-CZ" sz="2000" i="1" dirty="0"/>
              <a:t> </a:t>
            </a:r>
            <a:r>
              <a:rPr lang="cs-CZ" sz="2000" i="1" dirty="0" err="1"/>
              <a:t>periods</a:t>
            </a:r>
            <a:r>
              <a:rPr lang="cs-CZ" sz="2000" i="1" dirty="0"/>
              <a:t> 1961–1990, 1981–2010, and 1991–2020</a:t>
            </a:r>
            <a:endParaRPr lang="cs-CZ" sz="2000" dirty="0"/>
          </a:p>
        </p:txBody>
      </p:sp>
      <p:sp>
        <p:nvSpPr>
          <p:cNvPr id="4" name="TextovéPole 3"/>
          <p:cNvSpPr txBox="1"/>
          <p:nvPr/>
        </p:nvSpPr>
        <p:spPr>
          <a:xfrm>
            <a:off x="409921" y="4022680"/>
            <a:ext cx="8324157" cy="2031325"/>
          </a:xfrm>
          <a:prstGeom prst="rect">
            <a:avLst/>
          </a:prstGeom>
          <a:noFill/>
        </p:spPr>
        <p:txBody>
          <a:bodyPr wrap="square" rtlCol="0">
            <a:spAutoFit/>
          </a:bodyPr>
          <a:lstStyle/>
          <a:p>
            <a:pPr marL="285750" indent="-285750">
              <a:buFont typeface="Arial" panose="020B0604020202020204" pitchFamily="34" charset="0"/>
              <a:buChar char="•"/>
            </a:pPr>
            <a:r>
              <a:rPr lang="cs-CZ" dirty="0" err="1">
                <a:solidFill>
                  <a:srgbClr val="023E88"/>
                </a:solidFill>
              </a:rPr>
              <a:t>The</a:t>
            </a:r>
            <a:r>
              <a:rPr lang="cs-CZ" dirty="0">
                <a:solidFill>
                  <a:srgbClr val="023E88"/>
                </a:solidFill>
              </a:rPr>
              <a:t> </a:t>
            </a:r>
            <a:r>
              <a:rPr lang="cs-CZ" dirty="0" err="1">
                <a:solidFill>
                  <a:srgbClr val="023E88"/>
                </a:solidFill>
              </a:rPr>
              <a:t>average</a:t>
            </a:r>
            <a:r>
              <a:rPr lang="cs-CZ" dirty="0">
                <a:solidFill>
                  <a:srgbClr val="023E88"/>
                </a:solidFill>
              </a:rPr>
              <a:t> </a:t>
            </a:r>
            <a:r>
              <a:rPr lang="cs-CZ" dirty="0" err="1">
                <a:solidFill>
                  <a:srgbClr val="023E88"/>
                </a:solidFill>
              </a:rPr>
              <a:t>annual</a:t>
            </a:r>
            <a:r>
              <a:rPr lang="cs-CZ" dirty="0">
                <a:solidFill>
                  <a:srgbClr val="023E88"/>
                </a:solidFill>
              </a:rPr>
              <a:t> air </a:t>
            </a:r>
            <a:r>
              <a:rPr lang="cs-CZ" dirty="0" err="1">
                <a:solidFill>
                  <a:srgbClr val="023E88"/>
                </a:solidFill>
              </a:rPr>
              <a:t>temperature</a:t>
            </a:r>
            <a:r>
              <a:rPr lang="cs-CZ" dirty="0">
                <a:solidFill>
                  <a:srgbClr val="023E88"/>
                </a:solidFill>
              </a:rPr>
              <a:t> in </a:t>
            </a:r>
            <a:r>
              <a:rPr lang="cs-CZ" dirty="0" err="1">
                <a:solidFill>
                  <a:srgbClr val="023E88"/>
                </a:solidFill>
              </a:rPr>
              <a:t>the</a:t>
            </a:r>
            <a:r>
              <a:rPr lang="cs-CZ" dirty="0">
                <a:solidFill>
                  <a:srgbClr val="023E88"/>
                </a:solidFill>
              </a:rPr>
              <a:t> Beskydy </a:t>
            </a:r>
            <a:r>
              <a:rPr lang="cs-CZ" dirty="0" err="1">
                <a:solidFill>
                  <a:srgbClr val="023E88"/>
                </a:solidFill>
              </a:rPr>
              <a:t>Mountains</a:t>
            </a:r>
            <a:r>
              <a:rPr lang="cs-CZ" dirty="0">
                <a:solidFill>
                  <a:srgbClr val="023E88"/>
                </a:solidFill>
              </a:rPr>
              <a:t> </a:t>
            </a:r>
            <a:r>
              <a:rPr lang="cs-CZ" dirty="0" err="1">
                <a:solidFill>
                  <a:srgbClr val="023E88"/>
                </a:solidFill>
              </a:rPr>
              <a:t>over</a:t>
            </a:r>
            <a:r>
              <a:rPr lang="cs-CZ" dirty="0">
                <a:solidFill>
                  <a:srgbClr val="023E88"/>
                </a:solidFill>
              </a:rPr>
              <a:t> </a:t>
            </a:r>
            <a:r>
              <a:rPr lang="cs-CZ" dirty="0" err="1">
                <a:solidFill>
                  <a:srgbClr val="023E88"/>
                </a:solidFill>
              </a:rPr>
              <a:t>the</a:t>
            </a:r>
            <a:r>
              <a:rPr lang="cs-CZ" dirty="0">
                <a:solidFill>
                  <a:srgbClr val="023E88"/>
                </a:solidFill>
              </a:rPr>
              <a:t> past 152 </a:t>
            </a:r>
            <a:r>
              <a:rPr lang="cs-CZ" dirty="0" err="1">
                <a:solidFill>
                  <a:srgbClr val="023E88"/>
                </a:solidFill>
              </a:rPr>
              <a:t>years</a:t>
            </a:r>
            <a:r>
              <a:rPr lang="cs-CZ" dirty="0">
                <a:solidFill>
                  <a:srgbClr val="023E88"/>
                </a:solidFill>
              </a:rPr>
              <a:t> has </a:t>
            </a:r>
            <a:r>
              <a:rPr lang="cs-CZ" dirty="0" err="1">
                <a:solidFill>
                  <a:srgbClr val="023E88"/>
                </a:solidFill>
              </a:rPr>
              <a:t>shown</a:t>
            </a:r>
            <a:r>
              <a:rPr lang="cs-CZ" dirty="0">
                <a:solidFill>
                  <a:srgbClr val="023E88"/>
                </a:solidFill>
              </a:rPr>
              <a:t> </a:t>
            </a:r>
            <a:r>
              <a:rPr lang="cs-CZ" dirty="0" err="1">
                <a:solidFill>
                  <a:srgbClr val="023E88"/>
                </a:solidFill>
              </a:rPr>
              <a:t>an</a:t>
            </a:r>
            <a:r>
              <a:rPr lang="cs-CZ" dirty="0">
                <a:solidFill>
                  <a:srgbClr val="023E88"/>
                </a:solidFill>
              </a:rPr>
              <a:t> </a:t>
            </a:r>
            <a:r>
              <a:rPr lang="cs-CZ" dirty="0" err="1">
                <a:solidFill>
                  <a:srgbClr val="023E88"/>
                </a:solidFill>
              </a:rPr>
              <a:t>upward</a:t>
            </a:r>
            <a:r>
              <a:rPr lang="cs-CZ" dirty="0">
                <a:solidFill>
                  <a:srgbClr val="023E88"/>
                </a:solidFill>
              </a:rPr>
              <a:t> trend </a:t>
            </a:r>
            <a:r>
              <a:rPr lang="cs-CZ" dirty="0" err="1">
                <a:solidFill>
                  <a:srgbClr val="023E88"/>
                </a:solidFill>
              </a:rPr>
              <a:t>of</a:t>
            </a:r>
            <a:r>
              <a:rPr lang="cs-CZ" dirty="0">
                <a:solidFill>
                  <a:srgbClr val="023E88"/>
                </a:solidFill>
              </a:rPr>
              <a:t> 0.118 °C per </a:t>
            </a:r>
            <a:r>
              <a:rPr lang="cs-CZ" dirty="0" err="1">
                <a:solidFill>
                  <a:srgbClr val="023E88"/>
                </a:solidFill>
              </a:rPr>
              <a:t>decade</a:t>
            </a:r>
            <a:r>
              <a:rPr lang="cs-CZ" dirty="0">
                <a:solidFill>
                  <a:srgbClr val="023E88"/>
                </a:solidFill>
              </a:rPr>
              <a:t>. </a:t>
            </a:r>
            <a:endParaRPr lang="cs-CZ" dirty="0" smtClean="0">
              <a:solidFill>
                <a:srgbClr val="023E88"/>
              </a:solidFill>
            </a:endParaRPr>
          </a:p>
          <a:p>
            <a:pPr marL="285750" indent="-285750">
              <a:buFont typeface="Arial" panose="020B0604020202020204" pitchFamily="34" charset="0"/>
              <a:buChar char="•"/>
            </a:pPr>
            <a:r>
              <a:rPr lang="cs-CZ" dirty="0" err="1" smtClean="0">
                <a:solidFill>
                  <a:srgbClr val="023E88"/>
                </a:solidFill>
              </a:rPr>
              <a:t>Over</a:t>
            </a:r>
            <a:r>
              <a:rPr lang="cs-CZ" dirty="0" smtClean="0">
                <a:solidFill>
                  <a:srgbClr val="023E88"/>
                </a:solidFill>
              </a:rPr>
              <a:t> </a:t>
            </a:r>
            <a:r>
              <a:rPr lang="cs-CZ" dirty="0" err="1">
                <a:solidFill>
                  <a:srgbClr val="023E88"/>
                </a:solidFill>
              </a:rPr>
              <a:t>the</a:t>
            </a:r>
            <a:r>
              <a:rPr lang="cs-CZ" dirty="0">
                <a:solidFill>
                  <a:srgbClr val="023E88"/>
                </a:solidFill>
              </a:rPr>
              <a:t> </a:t>
            </a:r>
            <a:r>
              <a:rPr lang="cs-CZ" dirty="0" err="1">
                <a:solidFill>
                  <a:srgbClr val="023E88"/>
                </a:solidFill>
              </a:rPr>
              <a:t>entire</a:t>
            </a:r>
            <a:r>
              <a:rPr lang="cs-CZ" dirty="0">
                <a:solidFill>
                  <a:srgbClr val="023E88"/>
                </a:solidFill>
              </a:rPr>
              <a:t> study period, </a:t>
            </a:r>
            <a:r>
              <a:rPr lang="cs-CZ" dirty="0" err="1">
                <a:solidFill>
                  <a:srgbClr val="023E88"/>
                </a:solidFill>
              </a:rPr>
              <a:t>it</a:t>
            </a:r>
            <a:r>
              <a:rPr lang="cs-CZ" dirty="0">
                <a:solidFill>
                  <a:srgbClr val="023E88"/>
                </a:solidFill>
              </a:rPr>
              <a:t> has </a:t>
            </a:r>
            <a:r>
              <a:rPr lang="cs-CZ" dirty="0" err="1">
                <a:solidFill>
                  <a:srgbClr val="023E88"/>
                </a:solidFill>
              </a:rPr>
              <a:t>increased</a:t>
            </a:r>
            <a:r>
              <a:rPr lang="cs-CZ" dirty="0">
                <a:solidFill>
                  <a:srgbClr val="023E88"/>
                </a:solidFill>
              </a:rPr>
              <a:t> by 1.8 °C. </a:t>
            </a:r>
            <a:endParaRPr lang="cs-CZ" dirty="0" smtClean="0">
              <a:solidFill>
                <a:srgbClr val="023E88"/>
              </a:solidFill>
            </a:endParaRPr>
          </a:p>
          <a:p>
            <a:pPr marL="285750" indent="-285750">
              <a:buFont typeface="Arial" panose="020B0604020202020204" pitchFamily="34" charset="0"/>
              <a:buChar char="•"/>
            </a:pPr>
            <a:r>
              <a:rPr lang="cs-CZ" dirty="0" err="1" smtClean="0">
                <a:solidFill>
                  <a:srgbClr val="023E88"/>
                </a:solidFill>
              </a:rPr>
              <a:t>The</a:t>
            </a:r>
            <a:r>
              <a:rPr lang="cs-CZ" dirty="0" smtClean="0">
                <a:solidFill>
                  <a:srgbClr val="023E88"/>
                </a:solidFill>
              </a:rPr>
              <a:t> </a:t>
            </a:r>
            <a:r>
              <a:rPr lang="cs-CZ" dirty="0">
                <a:solidFill>
                  <a:srgbClr val="023E88"/>
                </a:solidFill>
              </a:rPr>
              <a:t>1901–1930 </a:t>
            </a:r>
            <a:r>
              <a:rPr lang="cs-CZ" dirty="0" err="1">
                <a:solidFill>
                  <a:srgbClr val="023E88"/>
                </a:solidFill>
              </a:rPr>
              <a:t>temperature</a:t>
            </a:r>
            <a:r>
              <a:rPr lang="cs-CZ" dirty="0">
                <a:solidFill>
                  <a:srgbClr val="023E88"/>
                </a:solidFill>
              </a:rPr>
              <a:t> </a:t>
            </a:r>
            <a:r>
              <a:rPr lang="cs-CZ" dirty="0" err="1">
                <a:solidFill>
                  <a:srgbClr val="023E88"/>
                </a:solidFill>
              </a:rPr>
              <a:t>norm</a:t>
            </a:r>
            <a:r>
              <a:rPr lang="cs-CZ" dirty="0">
                <a:solidFill>
                  <a:srgbClr val="023E88"/>
                </a:solidFill>
              </a:rPr>
              <a:t> had </a:t>
            </a:r>
            <a:r>
              <a:rPr lang="cs-CZ" dirty="0" err="1">
                <a:solidFill>
                  <a:srgbClr val="023E88"/>
                </a:solidFill>
              </a:rPr>
              <a:t>an</a:t>
            </a:r>
            <a:r>
              <a:rPr lang="cs-CZ" dirty="0">
                <a:solidFill>
                  <a:srgbClr val="023E88"/>
                </a:solidFill>
              </a:rPr>
              <a:t> </a:t>
            </a:r>
            <a:r>
              <a:rPr lang="cs-CZ" dirty="0" err="1">
                <a:solidFill>
                  <a:srgbClr val="023E88"/>
                </a:solidFill>
              </a:rPr>
              <a:t>annual</a:t>
            </a:r>
            <a:r>
              <a:rPr lang="cs-CZ" dirty="0">
                <a:solidFill>
                  <a:srgbClr val="023E88"/>
                </a:solidFill>
              </a:rPr>
              <a:t> air </a:t>
            </a:r>
            <a:r>
              <a:rPr lang="cs-CZ" dirty="0" err="1">
                <a:solidFill>
                  <a:srgbClr val="023E88"/>
                </a:solidFill>
              </a:rPr>
              <a:t>temperature</a:t>
            </a:r>
            <a:r>
              <a:rPr lang="cs-CZ" dirty="0">
                <a:solidFill>
                  <a:srgbClr val="023E88"/>
                </a:solidFill>
              </a:rPr>
              <a:t> </a:t>
            </a:r>
            <a:r>
              <a:rPr lang="cs-CZ" dirty="0" err="1">
                <a:solidFill>
                  <a:srgbClr val="023E88"/>
                </a:solidFill>
              </a:rPr>
              <a:t>of</a:t>
            </a:r>
            <a:r>
              <a:rPr lang="cs-CZ" dirty="0">
                <a:solidFill>
                  <a:srgbClr val="023E88"/>
                </a:solidFill>
              </a:rPr>
              <a:t> 6.5 °C, </a:t>
            </a:r>
            <a:endParaRPr lang="cs-CZ" dirty="0" smtClean="0">
              <a:solidFill>
                <a:srgbClr val="023E88"/>
              </a:solidFill>
            </a:endParaRPr>
          </a:p>
          <a:p>
            <a:pPr marL="285750" indent="-285750">
              <a:buFont typeface="Arial" panose="020B0604020202020204" pitchFamily="34" charset="0"/>
              <a:buChar char="•"/>
            </a:pPr>
            <a:r>
              <a:rPr lang="cs-CZ" dirty="0" err="1" smtClean="0">
                <a:solidFill>
                  <a:srgbClr val="023E88"/>
                </a:solidFill>
              </a:rPr>
              <a:t>the</a:t>
            </a:r>
            <a:r>
              <a:rPr lang="cs-CZ" dirty="0" smtClean="0">
                <a:solidFill>
                  <a:srgbClr val="023E88"/>
                </a:solidFill>
              </a:rPr>
              <a:t> </a:t>
            </a:r>
            <a:r>
              <a:rPr lang="cs-CZ" dirty="0">
                <a:solidFill>
                  <a:srgbClr val="023E88"/>
                </a:solidFill>
              </a:rPr>
              <a:t>1931–1960 and 1961–1990 </a:t>
            </a:r>
            <a:r>
              <a:rPr lang="cs-CZ" dirty="0" err="1">
                <a:solidFill>
                  <a:srgbClr val="023E88"/>
                </a:solidFill>
              </a:rPr>
              <a:t>norms</a:t>
            </a:r>
            <a:r>
              <a:rPr lang="cs-CZ" dirty="0">
                <a:solidFill>
                  <a:srgbClr val="023E88"/>
                </a:solidFill>
              </a:rPr>
              <a:t> </a:t>
            </a:r>
            <a:r>
              <a:rPr lang="cs-CZ" dirty="0" err="1">
                <a:solidFill>
                  <a:srgbClr val="023E88"/>
                </a:solidFill>
              </a:rPr>
              <a:t>were</a:t>
            </a:r>
            <a:r>
              <a:rPr lang="cs-CZ" dirty="0">
                <a:solidFill>
                  <a:srgbClr val="023E88"/>
                </a:solidFill>
              </a:rPr>
              <a:t> </a:t>
            </a:r>
            <a:r>
              <a:rPr lang="cs-CZ" dirty="0" err="1">
                <a:solidFill>
                  <a:srgbClr val="023E88"/>
                </a:solidFill>
              </a:rPr>
              <a:t>both</a:t>
            </a:r>
            <a:r>
              <a:rPr lang="cs-CZ" dirty="0">
                <a:solidFill>
                  <a:srgbClr val="023E88"/>
                </a:solidFill>
              </a:rPr>
              <a:t> 6.7 °C, </a:t>
            </a:r>
            <a:endParaRPr lang="cs-CZ" dirty="0" smtClean="0">
              <a:solidFill>
                <a:srgbClr val="023E88"/>
              </a:solidFill>
            </a:endParaRPr>
          </a:p>
          <a:p>
            <a:pPr marL="285750" indent="-285750">
              <a:buFont typeface="Arial" panose="020B0604020202020204" pitchFamily="34" charset="0"/>
              <a:buChar char="•"/>
            </a:pPr>
            <a:r>
              <a:rPr lang="cs-CZ" dirty="0" smtClean="0">
                <a:solidFill>
                  <a:srgbClr val="023E88"/>
                </a:solidFill>
              </a:rPr>
              <a:t>and </a:t>
            </a:r>
            <a:r>
              <a:rPr lang="cs-CZ" dirty="0" err="1">
                <a:solidFill>
                  <a:srgbClr val="023E88"/>
                </a:solidFill>
              </a:rPr>
              <a:t>the</a:t>
            </a:r>
            <a:r>
              <a:rPr lang="cs-CZ" dirty="0">
                <a:solidFill>
                  <a:srgbClr val="023E88"/>
                </a:solidFill>
              </a:rPr>
              <a:t> 1991–2020 </a:t>
            </a:r>
            <a:r>
              <a:rPr lang="cs-CZ" dirty="0" err="1">
                <a:solidFill>
                  <a:srgbClr val="023E88"/>
                </a:solidFill>
              </a:rPr>
              <a:t>norm</a:t>
            </a:r>
            <a:r>
              <a:rPr lang="cs-CZ" dirty="0">
                <a:solidFill>
                  <a:srgbClr val="023E88"/>
                </a:solidFill>
              </a:rPr>
              <a:t> </a:t>
            </a:r>
            <a:r>
              <a:rPr lang="cs-CZ" dirty="0" err="1">
                <a:solidFill>
                  <a:srgbClr val="023E88"/>
                </a:solidFill>
              </a:rPr>
              <a:t>was</a:t>
            </a:r>
            <a:r>
              <a:rPr lang="cs-CZ" dirty="0">
                <a:solidFill>
                  <a:srgbClr val="023E88"/>
                </a:solidFill>
              </a:rPr>
              <a:t> 7.7 °</a:t>
            </a:r>
            <a:r>
              <a:rPr lang="cs-CZ" dirty="0" smtClean="0">
                <a:solidFill>
                  <a:srgbClr val="023E88"/>
                </a:solidFill>
              </a:rPr>
              <a:t>C. </a:t>
            </a:r>
          </a:p>
          <a:p>
            <a:pPr marL="285750" indent="-285750">
              <a:buFont typeface="Arial" panose="020B0604020202020204" pitchFamily="34" charset="0"/>
              <a:buChar char="•"/>
            </a:pPr>
            <a:r>
              <a:rPr lang="cs-CZ" dirty="0" err="1" smtClean="0">
                <a:solidFill>
                  <a:srgbClr val="023E88"/>
                </a:solidFill>
              </a:rPr>
              <a:t>For</a:t>
            </a:r>
            <a:r>
              <a:rPr lang="cs-CZ" dirty="0" smtClean="0">
                <a:solidFill>
                  <a:srgbClr val="023E88"/>
                </a:solidFill>
              </a:rPr>
              <a:t> </a:t>
            </a:r>
            <a:r>
              <a:rPr lang="cs-CZ" dirty="0" err="1">
                <a:solidFill>
                  <a:srgbClr val="023E88"/>
                </a:solidFill>
              </a:rPr>
              <a:t>the</a:t>
            </a:r>
            <a:r>
              <a:rPr lang="cs-CZ" dirty="0">
                <a:solidFill>
                  <a:srgbClr val="023E88"/>
                </a:solidFill>
              </a:rPr>
              <a:t> </a:t>
            </a:r>
            <a:r>
              <a:rPr lang="cs-CZ" dirty="0" err="1">
                <a:solidFill>
                  <a:srgbClr val="023E88"/>
                </a:solidFill>
              </a:rPr>
              <a:t>years</a:t>
            </a:r>
            <a:r>
              <a:rPr lang="cs-CZ" dirty="0">
                <a:solidFill>
                  <a:srgbClr val="023E88"/>
                </a:solidFill>
              </a:rPr>
              <a:t> 2021–2025, </a:t>
            </a:r>
            <a:r>
              <a:rPr lang="cs-CZ" dirty="0" err="1">
                <a:solidFill>
                  <a:srgbClr val="023E88"/>
                </a:solidFill>
              </a:rPr>
              <a:t>the</a:t>
            </a:r>
            <a:r>
              <a:rPr lang="cs-CZ" dirty="0">
                <a:solidFill>
                  <a:srgbClr val="023E88"/>
                </a:solidFill>
              </a:rPr>
              <a:t> </a:t>
            </a:r>
            <a:r>
              <a:rPr lang="cs-CZ" dirty="0" err="1">
                <a:solidFill>
                  <a:srgbClr val="023E88"/>
                </a:solidFill>
              </a:rPr>
              <a:t>average</a:t>
            </a:r>
            <a:r>
              <a:rPr lang="cs-CZ" dirty="0">
                <a:solidFill>
                  <a:srgbClr val="023E88"/>
                </a:solidFill>
              </a:rPr>
              <a:t> </a:t>
            </a:r>
            <a:r>
              <a:rPr lang="cs-CZ" dirty="0" err="1">
                <a:solidFill>
                  <a:srgbClr val="023E88"/>
                </a:solidFill>
              </a:rPr>
              <a:t>annual</a:t>
            </a:r>
            <a:r>
              <a:rPr lang="cs-CZ" dirty="0">
                <a:solidFill>
                  <a:srgbClr val="023E88"/>
                </a:solidFill>
              </a:rPr>
              <a:t> </a:t>
            </a:r>
            <a:r>
              <a:rPr lang="cs-CZ" dirty="0" err="1">
                <a:solidFill>
                  <a:srgbClr val="023E88"/>
                </a:solidFill>
              </a:rPr>
              <a:t>temperature</a:t>
            </a:r>
            <a:r>
              <a:rPr lang="cs-CZ" dirty="0">
                <a:solidFill>
                  <a:srgbClr val="023E88"/>
                </a:solidFill>
              </a:rPr>
              <a:t> </a:t>
            </a:r>
            <a:r>
              <a:rPr lang="cs-CZ" dirty="0" err="1">
                <a:solidFill>
                  <a:srgbClr val="023E88"/>
                </a:solidFill>
              </a:rPr>
              <a:t>is</a:t>
            </a:r>
            <a:r>
              <a:rPr lang="cs-CZ" dirty="0">
                <a:solidFill>
                  <a:srgbClr val="023E88"/>
                </a:solidFill>
              </a:rPr>
              <a:t> 8.5 °C</a:t>
            </a:r>
            <a:endParaRPr lang="cs-CZ" dirty="0">
              <a:solidFill>
                <a:srgbClr val="023E88"/>
              </a:solidFill>
            </a:endParaRPr>
          </a:p>
        </p:txBody>
      </p:sp>
      <p:pic>
        <p:nvPicPr>
          <p:cNvPr id="3074" name="Picture 2" descr="T_N_Beskydy_v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275" y="1700560"/>
            <a:ext cx="8061598" cy="209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06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err="1"/>
              <a:t>We</a:t>
            </a:r>
            <a:r>
              <a:rPr lang="cs-CZ" dirty="0"/>
              <a:t> </a:t>
            </a:r>
            <a:r>
              <a:rPr lang="cs-CZ" dirty="0" err="1"/>
              <a:t>also</a:t>
            </a:r>
            <a:r>
              <a:rPr lang="cs-CZ" dirty="0"/>
              <a:t> </a:t>
            </a:r>
            <a:r>
              <a:rPr lang="cs-CZ" dirty="0" err="1"/>
              <a:t>outlined</a:t>
            </a:r>
            <a:r>
              <a:rPr lang="cs-CZ" dirty="0"/>
              <a:t> </a:t>
            </a:r>
            <a:r>
              <a:rPr lang="cs-CZ" dirty="0" err="1"/>
              <a:t>the</a:t>
            </a:r>
            <a:r>
              <a:rPr lang="cs-CZ" dirty="0"/>
              <a:t> </a:t>
            </a:r>
            <a:r>
              <a:rPr lang="cs-CZ" dirty="0" err="1"/>
              <a:t>potential</a:t>
            </a:r>
            <a:r>
              <a:rPr lang="cs-CZ" dirty="0"/>
              <a:t> </a:t>
            </a:r>
            <a:r>
              <a:rPr lang="cs-CZ" dirty="0" err="1"/>
              <a:t>climate</a:t>
            </a:r>
            <a:r>
              <a:rPr lang="cs-CZ" dirty="0"/>
              <a:t> </a:t>
            </a:r>
            <a:r>
              <a:rPr lang="cs-CZ" dirty="0" err="1"/>
              <a:t>development</a:t>
            </a:r>
            <a:r>
              <a:rPr lang="cs-CZ" dirty="0"/>
              <a:t> in </a:t>
            </a:r>
            <a:r>
              <a:rPr lang="cs-CZ" dirty="0" err="1"/>
              <a:t>the</a:t>
            </a:r>
            <a:r>
              <a:rPr lang="cs-CZ" dirty="0"/>
              <a:t> Beskydy region up to </a:t>
            </a:r>
            <a:r>
              <a:rPr lang="cs-CZ" dirty="0" err="1"/>
              <a:t>the</a:t>
            </a:r>
            <a:r>
              <a:rPr lang="cs-CZ" dirty="0"/>
              <a:t> </a:t>
            </a:r>
            <a:r>
              <a:rPr lang="cs-CZ" dirty="0" err="1"/>
              <a:t>year</a:t>
            </a:r>
            <a:r>
              <a:rPr lang="cs-CZ" dirty="0"/>
              <a:t> 2100 </a:t>
            </a:r>
            <a:r>
              <a:rPr lang="cs-CZ" dirty="0" err="1"/>
              <a:t>based</a:t>
            </a:r>
            <a:r>
              <a:rPr lang="cs-CZ" dirty="0"/>
              <a:t> on </a:t>
            </a:r>
            <a:r>
              <a:rPr lang="cs-CZ" dirty="0" err="1"/>
              <a:t>the</a:t>
            </a:r>
            <a:r>
              <a:rPr lang="cs-CZ" dirty="0"/>
              <a:t> </a:t>
            </a:r>
            <a:r>
              <a:rPr lang="cs-CZ" dirty="0" err="1"/>
              <a:t>regional</a:t>
            </a:r>
            <a:r>
              <a:rPr lang="cs-CZ" dirty="0"/>
              <a:t> ALADIN-CLIMATE/CZ model (ALARO </a:t>
            </a:r>
            <a:r>
              <a:rPr lang="cs-CZ" dirty="0" err="1"/>
              <a:t>configuration</a:t>
            </a:r>
            <a:r>
              <a:rPr lang="cs-CZ" dirty="0"/>
              <a:t>, 2.3 km </a:t>
            </a:r>
            <a:r>
              <a:rPr lang="cs-CZ" dirty="0" err="1"/>
              <a:t>resolution</a:t>
            </a:r>
            <a:r>
              <a:rPr lang="cs-CZ" dirty="0"/>
              <a:t>, Brožková et al. 2019) as part </a:t>
            </a:r>
            <a:r>
              <a:rPr lang="cs-CZ" dirty="0" err="1"/>
              <a:t>of</a:t>
            </a:r>
            <a:r>
              <a:rPr lang="cs-CZ" dirty="0"/>
              <a:t> </a:t>
            </a:r>
            <a:r>
              <a:rPr lang="cs-CZ" dirty="0" err="1"/>
              <a:t>the</a:t>
            </a:r>
            <a:r>
              <a:rPr lang="cs-CZ" dirty="0"/>
              <a:t> PERUN </a:t>
            </a:r>
            <a:r>
              <a:rPr lang="cs-CZ" dirty="0" err="1"/>
              <a:t>project</a:t>
            </a:r>
            <a:r>
              <a:rPr lang="cs-CZ" dirty="0"/>
              <a:t> (PERUN 2022). </a:t>
            </a:r>
            <a:r>
              <a:rPr lang="cs-CZ" dirty="0" err="1"/>
              <a:t>Two</a:t>
            </a:r>
            <a:r>
              <a:rPr lang="cs-CZ" dirty="0"/>
              <a:t> </a:t>
            </a:r>
            <a:r>
              <a:rPr lang="cs-CZ" dirty="0" err="1"/>
              <a:t>emission</a:t>
            </a:r>
            <a:r>
              <a:rPr lang="cs-CZ" dirty="0"/>
              <a:t> </a:t>
            </a:r>
            <a:r>
              <a:rPr lang="cs-CZ" dirty="0" err="1"/>
              <a:t>scenarios</a:t>
            </a:r>
            <a:r>
              <a:rPr lang="cs-CZ" dirty="0"/>
              <a:t> </a:t>
            </a:r>
            <a:r>
              <a:rPr lang="cs-CZ" dirty="0" err="1"/>
              <a:t>were</a:t>
            </a:r>
            <a:r>
              <a:rPr lang="cs-CZ" dirty="0"/>
              <a:t> </a:t>
            </a:r>
            <a:r>
              <a:rPr lang="cs-CZ" dirty="0" err="1"/>
              <a:t>evaluated</a:t>
            </a:r>
            <a:r>
              <a:rPr lang="cs-CZ" dirty="0"/>
              <a:t>: SSP2-4.5 and SSP5-8.5 (IPCC, 2021). </a:t>
            </a:r>
          </a:p>
          <a:p>
            <a:endParaRPr lang="cs-CZ" dirty="0"/>
          </a:p>
        </p:txBody>
      </p:sp>
      <p:sp>
        <p:nvSpPr>
          <p:cNvPr id="3" name="Nadpis 2"/>
          <p:cNvSpPr>
            <a:spLocks noGrp="1"/>
          </p:cNvSpPr>
          <p:nvPr>
            <p:ph type="title"/>
          </p:nvPr>
        </p:nvSpPr>
        <p:spPr/>
        <p:txBody>
          <a:bodyPr>
            <a:normAutofit/>
          </a:bodyPr>
          <a:lstStyle/>
          <a:p>
            <a:r>
              <a:rPr lang="cs-CZ" sz="2000" dirty="0" smtClean="0"/>
              <a:t>Climate </a:t>
            </a:r>
            <a:r>
              <a:rPr lang="cs-CZ" sz="2000" dirty="0" err="1"/>
              <a:t>development</a:t>
            </a:r>
            <a:r>
              <a:rPr lang="cs-CZ" sz="2000" dirty="0"/>
              <a:t> in </a:t>
            </a:r>
            <a:r>
              <a:rPr lang="cs-CZ" sz="2000" dirty="0" err="1"/>
              <a:t>the</a:t>
            </a:r>
            <a:r>
              <a:rPr lang="cs-CZ" sz="2000" dirty="0"/>
              <a:t> Beskydy region up to </a:t>
            </a:r>
            <a:r>
              <a:rPr lang="cs-CZ" sz="2000" dirty="0" err="1"/>
              <a:t>the</a:t>
            </a:r>
            <a:r>
              <a:rPr lang="cs-CZ" sz="2000" dirty="0"/>
              <a:t> </a:t>
            </a:r>
            <a:r>
              <a:rPr lang="cs-CZ" sz="2000" dirty="0" err="1"/>
              <a:t>year</a:t>
            </a:r>
            <a:r>
              <a:rPr lang="cs-CZ" sz="2000" dirty="0"/>
              <a:t> 2100</a:t>
            </a:r>
            <a:endParaRPr lang="cs-CZ" sz="2000" dirty="0"/>
          </a:p>
        </p:txBody>
      </p:sp>
      <p:sp>
        <p:nvSpPr>
          <p:cNvPr id="4" name="TextovéPole 3"/>
          <p:cNvSpPr txBox="1"/>
          <p:nvPr/>
        </p:nvSpPr>
        <p:spPr>
          <a:xfrm>
            <a:off x="564287" y="3638079"/>
            <a:ext cx="8039386" cy="2308324"/>
          </a:xfrm>
          <a:prstGeom prst="rect">
            <a:avLst/>
          </a:prstGeom>
          <a:noFill/>
        </p:spPr>
        <p:txBody>
          <a:bodyPr wrap="square" rtlCol="0">
            <a:spAutoFit/>
          </a:bodyPr>
          <a:lstStyle/>
          <a:p>
            <a:r>
              <a:rPr lang="cs-CZ" dirty="0" err="1">
                <a:solidFill>
                  <a:srgbClr val="023E88"/>
                </a:solidFill>
              </a:rPr>
              <a:t>Figure</a:t>
            </a:r>
            <a:r>
              <a:rPr lang="cs-CZ" dirty="0">
                <a:solidFill>
                  <a:srgbClr val="023E88"/>
                </a:solidFill>
              </a:rPr>
              <a:t> </a:t>
            </a:r>
            <a:r>
              <a:rPr lang="cs-CZ" dirty="0" smtClean="0">
                <a:solidFill>
                  <a:srgbClr val="023E88"/>
                </a:solidFill>
              </a:rPr>
              <a:t>on </a:t>
            </a:r>
            <a:r>
              <a:rPr lang="cs-CZ" dirty="0" err="1" smtClean="0">
                <a:solidFill>
                  <a:srgbClr val="023E88"/>
                </a:solidFill>
              </a:rPr>
              <a:t>the</a:t>
            </a:r>
            <a:r>
              <a:rPr lang="cs-CZ" dirty="0" smtClean="0">
                <a:solidFill>
                  <a:srgbClr val="023E88"/>
                </a:solidFill>
              </a:rPr>
              <a:t> </a:t>
            </a:r>
            <a:r>
              <a:rPr lang="cs-CZ" dirty="0" err="1" smtClean="0">
                <a:solidFill>
                  <a:srgbClr val="023E88"/>
                </a:solidFill>
              </a:rPr>
              <a:t>next</a:t>
            </a:r>
            <a:r>
              <a:rPr lang="cs-CZ" dirty="0" smtClean="0">
                <a:solidFill>
                  <a:srgbClr val="023E88"/>
                </a:solidFill>
              </a:rPr>
              <a:t> </a:t>
            </a:r>
            <a:r>
              <a:rPr lang="cs-CZ" dirty="0" err="1" smtClean="0">
                <a:solidFill>
                  <a:srgbClr val="023E88"/>
                </a:solidFill>
              </a:rPr>
              <a:t>page</a:t>
            </a:r>
            <a:r>
              <a:rPr lang="cs-CZ" dirty="0" smtClean="0">
                <a:solidFill>
                  <a:srgbClr val="023E88"/>
                </a:solidFill>
              </a:rPr>
              <a:t> </a:t>
            </a:r>
            <a:r>
              <a:rPr lang="cs-CZ" dirty="0" err="1">
                <a:solidFill>
                  <a:srgbClr val="023E88"/>
                </a:solidFill>
              </a:rPr>
              <a:t>below</a:t>
            </a:r>
            <a:r>
              <a:rPr lang="cs-CZ" dirty="0">
                <a:solidFill>
                  <a:srgbClr val="023E88"/>
                </a:solidFill>
              </a:rPr>
              <a:t> </a:t>
            </a:r>
            <a:r>
              <a:rPr lang="cs-CZ" dirty="0" err="1">
                <a:solidFill>
                  <a:srgbClr val="023E88"/>
                </a:solidFill>
              </a:rPr>
              <a:t>shows</a:t>
            </a:r>
            <a:r>
              <a:rPr lang="cs-CZ" dirty="0">
                <a:solidFill>
                  <a:srgbClr val="023E88"/>
                </a:solidFill>
              </a:rPr>
              <a:t> </a:t>
            </a:r>
            <a:r>
              <a:rPr lang="cs-CZ" dirty="0" err="1">
                <a:solidFill>
                  <a:srgbClr val="023E88"/>
                </a:solidFill>
              </a:rPr>
              <a:t>that</a:t>
            </a:r>
            <a:r>
              <a:rPr lang="cs-CZ" dirty="0">
                <a:solidFill>
                  <a:srgbClr val="023E88"/>
                </a:solidFill>
              </a:rPr>
              <a:t>, </a:t>
            </a:r>
            <a:r>
              <a:rPr lang="cs-CZ" dirty="0" err="1">
                <a:solidFill>
                  <a:srgbClr val="023E88"/>
                </a:solidFill>
              </a:rPr>
              <a:t>according</a:t>
            </a:r>
            <a:r>
              <a:rPr lang="cs-CZ" dirty="0">
                <a:solidFill>
                  <a:srgbClr val="023E88"/>
                </a:solidFill>
              </a:rPr>
              <a:t> to </a:t>
            </a:r>
            <a:r>
              <a:rPr lang="cs-CZ" dirty="0" err="1">
                <a:solidFill>
                  <a:srgbClr val="023E88"/>
                </a:solidFill>
              </a:rPr>
              <a:t>both</a:t>
            </a:r>
            <a:r>
              <a:rPr lang="cs-CZ" dirty="0">
                <a:solidFill>
                  <a:srgbClr val="023E88"/>
                </a:solidFill>
              </a:rPr>
              <a:t> </a:t>
            </a:r>
            <a:r>
              <a:rPr lang="cs-CZ" dirty="0" err="1">
                <a:solidFill>
                  <a:srgbClr val="023E88"/>
                </a:solidFill>
              </a:rPr>
              <a:t>the</a:t>
            </a:r>
            <a:r>
              <a:rPr lang="cs-CZ" dirty="0">
                <a:solidFill>
                  <a:srgbClr val="023E88"/>
                </a:solidFill>
              </a:rPr>
              <a:t> SSP2-4.5 and SSP5-8.5 </a:t>
            </a:r>
            <a:r>
              <a:rPr lang="cs-CZ" dirty="0" err="1">
                <a:solidFill>
                  <a:srgbClr val="023E88"/>
                </a:solidFill>
              </a:rPr>
              <a:t>socioeconomic</a:t>
            </a:r>
            <a:r>
              <a:rPr lang="cs-CZ" dirty="0">
                <a:solidFill>
                  <a:srgbClr val="023E88"/>
                </a:solidFill>
              </a:rPr>
              <a:t> </a:t>
            </a:r>
            <a:r>
              <a:rPr lang="cs-CZ" dirty="0" err="1">
                <a:solidFill>
                  <a:srgbClr val="023E88"/>
                </a:solidFill>
              </a:rPr>
              <a:t>scenarios</a:t>
            </a:r>
            <a:r>
              <a:rPr lang="cs-CZ" dirty="0">
                <a:solidFill>
                  <a:srgbClr val="023E88"/>
                </a:solidFill>
              </a:rPr>
              <a:t>, </a:t>
            </a:r>
            <a:r>
              <a:rPr lang="cs-CZ" dirty="0" err="1">
                <a:solidFill>
                  <a:srgbClr val="023E88"/>
                </a:solidFill>
              </a:rPr>
              <a:t>the</a:t>
            </a:r>
            <a:r>
              <a:rPr lang="cs-CZ" dirty="0">
                <a:solidFill>
                  <a:srgbClr val="023E88"/>
                </a:solidFill>
              </a:rPr>
              <a:t> trend </a:t>
            </a:r>
            <a:r>
              <a:rPr lang="cs-CZ" dirty="0" err="1">
                <a:solidFill>
                  <a:srgbClr val="023E88"/>
                </a:solidFill>
              </a:rPr>
              <a:t>of</a:t>
            </a:r>
            <a:r>
              <a:rPr lang="cs-CZ" dirty="0">
                <a:solidFill>
                  <a:srgbClr val="023E88"/>
                </a:solidFill>
              </a:rPr>
              <a:t> </a:t>
            </a:r>
            <a:r>
              <a:rPr lang="cs-CZ" dirty="0" err="1">
                <a:solidFill>
                  <a:srgbClr val="023E88"/>
                </a:solidFill>
              </a:rPr>
              <a:t>rising</a:t>
            </a:r>
            <a:r>
              <a:rPr lang="cs-CZ" dirty="0">
                <a:solidFill>
                  <a:srgbClr val="023E88"/>
                </a:solidFill>
              </a:rPr>
              <a:t> air </a:t>
            </a:r>
            <a:r>
              <a:rPr lang="cs-CZ" dirty="0" err="1">
                <a:solidFill>
                  <a:srgbClr val="023E88"/>
                </a:solidFill>
              </a:rPr>
              <a:t>temperatures</a:t>
            </a:r>
            <a:r>
              <a:rPr lang="cs-CZ" dirty="0">
                <a:solidFill>
                  <a:srgbClr val="023E88"/>
                </a:solidFill>
              </a:rPr>
              <a:t> in </a:t>
            </a:r>
            <a:r>
              <a:rPr lang="cs-CZ" dirty="0" err="1">
                <a:solidFill>
                  <a:srgbClr val="023E88"/>
                </a:solidFill>
              </a:rPr>
              <a:t>the</a:t>
            </a:r>
            <a:r>
              <a:rPr lang="cs-CZ" dirty="0">
                <a:solidFill>
                  <a:srgbClr val="023E88"/>
                </a:solidFill>
              </a:rPr>
              <a:t> Beskydy </a:t>
            </a:r>
            <a:r>
              <a:rPr lang="cs-CZ" dirty="0" err="1">
                <a:solidFill>
                  <a:srgbClr val="023E88"/>
                </a:solidFill>
              </a:rPr>
              <a:t>Mountains</a:t>
            </a:r>
            <a:r>
              <a:rPr lang="cs-CZ" dirty="0">
                <a:solidFill>
                  <a:srgbClr val="023E88"/>
                </a:solidFill>
              </a:rPr>
              <a:t> </a:t>
            </a:r>
            <a:r>
              <a:rPr lang="cs-CZ" dirty="0" err="1">
                <a:solidFill>
                  <a:srgbClr val="023E88"/>
                </a:solidFill>
              </a:rPr>
              <a:t>will</a:t>
            </a:r>
            <a:r>
              <a:rPr lang="cs-CZ" dirty="0">
                <a:solidFill>
                  <a:srgbClr val="023E88"/>
                </a:solidFill>
              </a:rPr>
              <a:t> </a:t>
            </a:r>
            <a:r>
              <a:rPr lang="cs-CZ" dirty="0" err="1">
                <a:solidFill>
                  <a:srgbClr val="023E88"/>
                </a:solidFill>
              </a:rPr>
              <a:t>continue</a:t>
            </a:r>
            <a:r>
              <a:rPr lang="cs-CZ" dirty="0">
                <a:solidFill>
                  <a:srgbClr val="023E88"/>
                </a:solidFill>
              </a:rPr>
              <a:t>. </a:t>
            </a:r>
            <a:endParaRPr lang="cs-CZ" dirty="0" smtClean="0">
              <a:solidFill>
                <a:srgbClr val="023E88"/>
              </a:solidFill>
            </a:endParaRPr>
          </a:p>
          <a:p>
            <a:r>
              <a:rPr lang="cs-CZ" dirty="0" err="1" smtClean="0">
                <a:solidFill>
                  <a:srgbClr val="023E88"/>
                </a:solidFill>
              </a:rPr>
              <a:t>According</a:t>
            </a:r>
            <a:r>
              <a:rPr lang="cs-CZ" dirty="0" smtClean="0">
                <a:solidFill>
                  <a:srgbClr val="023E88"/>
                </a:solidFill>
              </a:rPr>
              <a:t> </a:t>
            </a:r>
            <a:r>
              <a:rPr lang="cs-CZ" dirty="0">
                <a:solidFill>
                  <a:srgbClr val="023E88"/>
                </a:solidFill>
              </a:rPr>
              <a:t>to model </a:t>
            </a:r>
            <a:r>
              <a:rPr lang="cs-CZ" dirty="0" err="1">
                <a:solidFill>
                  <a:srgbClr val="023E88"/>
                </a:solidFill>
              </a:rPr>
              <a:t>simulations</a:t>
            </a:r>
            <a:r>
              <a:rPr lang="cs-CZ" dirty="0">
                <a:solidFill>
                  <a:srgbClr val="023E88"/>
                </a:solidFill>
              </a:rPr>
              <a:t> </a:t>
            </a:r>
            <a:r>
              <a:rPr lang="cs-CZ" dirty="0" err="1">
                <a:solidFill>
                  <a:srgbClr val="023E88"/>
                </a:solidFill>
              </a:rPr>
              <a:t>based</a:t>
            </a:r>
            <a:r>
              <a:rPr lang="cs-CZ" dirty="0">
                <a:solidFill>
                  <a:srgbClr val="023E88"/>
                </a:solidFill>
              </a:rPr>
              <a:t> on </a:t>
            </a:r>
            <a:r>
              <a:rPr lang="cs-CZ" dirty="0" err="1">
                <a:solidFill>
                  <a:srgbClr val="023E88"/>
                </a:solidFill>
              </a:rPr>
              <a:t>the</a:t>
            </a:r>
            <a:r>
              <a:rPr lang="cs-CZ" dirty="0">
                <a:solidFill>
                  <a:srgbClr val="023E88"/>
                </a:solidFill>
              </a:rPr>
              <a:t> medium </a:t>
            </a:r>
            <a:r>
              <a:rPr lang="cs-CZ" dirty="0" err="1">
                <a:solidFill>
                  <a:srgbClr val="023E88"/>
                </a:solidFill>
              </a:rPr>
              <a:t>emissions</a:t>
            </a:r>
            <a:r>
              <a:rPr lang="cs-CZ" dirty="0">
                <a:solidFill>
                  <a:srgbClr val="023E88"/>
                </a:solidFill>
              </a:rPr>
              <a:t> </a:t>
            </a:r>
            <a:r>
              <a:rPr lang="cs-CZ" dirty="0" err="1">
                <a:solidFill>
                  <a:srgbClr val="023E88"/>
                </a:solidFill>
              </a:rPr>
              <a:t>scenario</a:t>
            </a:r>
            <a:r>
              <a:rPr lang="cs-CZ" dirty="0">
                <a:solidFill>
                  <a:srgbClr val="023E88"/>
                </a:solidFill>
              </a:rPr>
              <a:t> SSP2-4.5, </a:t>
            </a:r>
            <a:r>
              <a:rPr lang="cs-CZ" dirty="0" err="1">
                <a:solidFill>
                  <a:srgbClr val="023E88"/>
                </a:solidFill>
              </a:rPr>
              <a:t>average</a:t>
            </a:r>
            <a:r>
              <a:rPr lang="cs-CZ" dirty="0">
                <a:solidFill>
                  <a:srgbClr val="023E88"/>
                </a:solidFill>
              </a:rPr>
              <a:t> air </a:t>
            </a:r>
            <a:r>
              <a:rPr lang="cs-CZ" dirty="0" err="1">
                <a:solidFill>
                  <a:srgbClr val="023E88"/>
                </a:solidFill>
              </a:rPr>
              <a:t>temperatures</a:t>
            </a:r>
            <a:r>
              <a:rPr lang="cs-CZ" dirty="0">
                <a:solidFill>
                  <a:srgbClr val="023E88"/>
                </a:solidFill>
              </a:rPr>
              <a:t> in </a:t>
            </a:r>
            <a:r>
              <a:rPr lang="cs-CZ" dirty="0" err="1">
                <a:solidFill>
                  <a:srgbClr val="023E88"/>
                </a:solidFill>
              </a:rPr>
              <a:t>the</a:t>
            </a:r>
            <a:r>
              <a:rPr lang="cs-CZ" dirty="0">
                <a:solidFill>
                  <a:srgbClr val="023E88"/>
                </a:solidFill>
              </a:rPr>
              <a:t> Beskydy </a:t>
            </a:r>
            <a:r>
              <a:rPr lang="cs-CZ" dirty="0" err="1">
                <a:solidFill>
                  <a:srgbClr val="023E88"/>
                </a:solidFill>
              </a:rPr>
              <a:t>Mountains</a:t>
            </a:r>
            <a:r>
              <a:rPr lang="cs-CZ" dirty="0">
                <a:solidFill>
                  <a:srgbClr val="023E88"/>
                </a:solidFill>
              </a:rPr>
              <a:t> are </a:t>
            </a:r>
            <a:r>
              <a:rPr lang="cs-CZ" dirty="0" err="1">
                <a:solidFill>
                  <a:srgbClr val="023E88"/>
                </a:solidFill>
              </a:rPr>
              <a:t>expected</a:t>
            </a:r>
            <a:r>
              <a:rPr lang="cs-CZ" dirty="0">
                <a:solidFill>
                  <a:srgbClr val="023E88"/>
                </a:solidFill>
              </a:rPr>
              <a:t> to </a:t>
            </a:r>
            <a:r>
              <a:rPr lang="cs-CZ" dirty="0" err="1">
                <a:solidFill>
                  <a:srgbClr val="023E88"/>
                </a:solidFill>
              </a:rPr>
              <a:t>rise</a:t>
            </a:r>
            <a:r>
              <a:rPr lang="cs-CZ" dirty="0">
                <a:solidFill>
                  <a:srgbClr val="023E88"/>
                </a:solidFill>
              </a:rPr>
              <a:t> by 2.2 °C by </a:t>
            </a:r>
            <a:r>
              <a:rPr lang="cs-CZ" dirty="0" err="1">
                <a:solidFill>
                  <a:srgbClr val="023E88"/>
                </a:solidFill>
              </a:rPr>
              <a:t>the</a:t>
            </a:r>
            <a:r>
              <a:rPr lang="cs-CZ" dirty="0">
                <a:solidFill>
                  <a:srgbClr val="023E88"/>
                </a:solidFill>
              </a:rPr>
              <a:t> end </a:t>
            </a:r>
            <a:r>
              <a:rPr lang="cs-CZ" dirty="0" err="1">
                <a:solidFill>
                  <a:srgbClr val="023E88"/>
                </a:solidFill>
              </a:rPr>
              <a:t>of</a:t>
            </a:r>
            <a:r>
              <a:rPr lang="cs-CZ" dirty="0">
                <a:solidFill>
                  <a:srgbClr val="023E88"/>
                </a:solidFill>
              </a:rPr>
              <a:t> </a:t>
            </a:r>
            <a:r>
              <a:rPr lang="cs-CZ" dirty="0" err="1">
                <a:solidFill>
                  <a:srgbClr val="023E88"/>
                </a:solidFill>
              </a:rPr>
              <a:t>the</a:t>
            </a:r>
            <a:r>
              <a:rPr lang="cs-CZ" dirty="0">
                <a:solidFill>
                  <a:srgbClr val="023E88"/>
                </a:solidFill>
              </a:rPr>
              <a:t> 21st </a:t>
            </a:r>
            <a:r>
              <a:rPr lang="cs-CZ" dirty="0" err="1">
                <a:solidFill>
                  <a:srgbClr val="023E88"/>
                </a:solidFill>
              </a:rPr>
              <a:t>century</a:t>
            </a:r>
            <a:r>
              <a:rPr lang="cs-CZ" dirty="0">
                <a:solidFill>
                  <a:srgbClr val="023E88"/>
                </a:solidFill>
              </a:rPr>
              <a:t> </a:t>
            </a:r>
            <a:r>
              <a:rPr lang="cs-CZ" dirty="0" err="1">
                <a:solidFill>
                  <a:srgbClr val="023E88"/>
                </a:solidFill>
              </a:rPr>
              <a:t>compared</a:t>
            </a:r>
            <a:r>
              <a:rPr lang="cs-CZ" dirty="0">
                <a:solidFill>
                  <a:srgbClr val="023E88"/>
                </a:solidFill>
              </a:rPr>
              <a:t> to </a:t>
            </a:r>
            <a:r>
              <a:rPr lang="cs-CZ" dirty="0" err="1">
                <a:solidFill>
                  <a:srgbClr val="023E88"/>
                </a:solidFill>
              </a:rPr>
              <a:t>the</a:t>
            </a:r>
            <a:r>
              <a:rPr lang="cs-CZ" dirty="0">
                <a:solidFill>
                  <a:srgbClr val="023E88"/>
                </a:solidFill>
              </a:rPr>
              <a:t> </a:t>
            </a:r>
            <a:r>
              <a:rPr lang="cs-CZ" dirty="0" err="1">
                <a:solidFill>
                  <a:srgbClr val="023E88"/>
                </a:solidFill>
              </a:rPr>
              <a:t>current</a:t>
            </a:r>
            <a:r>
              <a:rPr lang="cs-CZ" dirty="0">
                <a:solidFill>
                  <a:srgbClr val="023E88"/>
                </a:solidFill>
              </a:rPr>
              <a:t> </a:t>
            </a:r>
            <a:r>
              <a:rPr lang="cs-CZ" dirty="0" err="1">
                <a:solidFill>
                  <a:srgbClr val="023E88"/>
                </a:solidFill>
              </a:rPr>
              <a:t>climate</a:t>
            </a:r>
            <a:r>
              <a:rPr lang="cs-CZ" dirty="0">
                <a:solidFill>
                  <a:srgbClr val="023E88"/>
                </a:solidFill>
              </a:rPr>
              <a:t> (1991–2020). </a:t>
            </a:r>
            <a:endParaRPr lang="cs-CZ" dirty="0" smtClean="0">
              <a:solidFill>
                <a:srgbClr val="023E88"/>
              </a:solidFill>
            </a:endParaRPr>
          </a:p>
          <a:p>
            <a:r>
              <a:rPr lang="cs-CZ" dirty="0" err="1" smtClean="0">
                <a:solidFill>
                  <a:srgbClr val="023E88"/>
                </a:solidFill>
              </a:rPr>
              <a:t>Under</a:t>
            </a:r>
            <a:r>
              <a:rPr lang="cs-CZ" dirty="0" smtClean="0">
                <a:solidFill>
                  <a:srgbClr val="023E88"/>
                </a:solidFill>
              </a:rPr>
              <a:t> </a:t>
            </a:r>
            <a:r>
              <a:rPr lang="cs-CZ" dirty="0" err="1">
                <a:solidFill>
                  <a:srgbClr val="023E88"/>
                </a:solidFill>
              </a:rPr>
              <a:t>the</a:t>
            </a:r>
            <a:r>
              <a:rPr lang="cs-CZ" dirty="0">
                <a:solidFill>
                  <a:srgbClr val="023E88"/>
                </a:solidFill>
              </a:rPr>
              <a:t> </a:t>
            </a:r>
            <a:r>
              <a:rPr lang="cs-CZ" dirty="0" err="1">
                <a:solidFill>
                  <a:srgbClr val="023E88"/>
                </a:solidFill>
              </a:rPr>
              <a:t>pessimistic</a:t>
            </a:r>
            <a:r>
              <a:rPr lang="cs-CZ" dirty="0">
                <a:solidFill>
                  <a:srgbClr val="023E88"/>
                </a:solidFill>
              </a:rPr>
              <a:t> </a:t>
            </a:r>
            <a:r>
              <a:rPr lang="cs-CZ" dirty="0" err="1">
                <a:solidFill>
                  <a:srgbClr val="023E88"/>
                </a:solidFill>
              </a:rPr>
              <a:t>scenario</a:t>
            </a:r>
            <a:r>
              <a:rPr lang="cs-CZ" dirty="0">
                <a:solidFill>
                  <a:srgbClr val="023E88"/>
                </a:solidFill>
              </a:rPr>
              <a:t> SSP5-8.5, </a:t>
            </a:r>
            <a:r>
              <a:rPr lang="cs-CZ" dirty="0" err="1">
                <a:solidFill>
                  <a:srgbClr val="023E88"/>
                </a:solidFill>
              </a:rPr>
              <a:t>the</a:t>
            </a:r>
            <a:r>
              <a:rPr lang="cs-CZ" dirty="0">
                <a:solidFill>
                  <a:srgbClr val="023E88"/>
                </a:solidFill>
              </a:rPr>
              <a:t> </a:t>
            </a:r>
            <a:r>
              <a:rPr lang="cs-CZ" dirty="0" err="1">
                <a:solidFill>
                  <a:srgbClr val="023E88"/>
                </a:solidFill>
              </a:rPr>
              <a:t>increase</a:t>
            </a:r>
            <a:r>
              <a:rPr lang="cs-CZ" dirty="0">
                <a:solidFill>
                  <a:srgbClr val="023E88"/>
                </a:solidFill>
              </a:rPr>
              <a:t> </a:t>
            </a:r>
            <a:r>
              <a:rPr lang="cs-CZ" dirty="0" err="1">
                <a:solidFill>
                  <a:srgbClr val="023E88"/>
                </a:solidFill>
              </a:rPr>
              <a:t>is</a:t>
            </a:r>
            <a:r>
              <a:rPr lang="cs-CZ" dirty="0">
                <a:solidFill>
                  <a:srgbClr val="023E88"/>
                </a:solidFill>
              </a:rPr>
              <a:t> as </a:t>
            </a:r>
            <a:r>
              <a:rPr lang="cs-CZ" dirty="0" err="1">
                <a:solidFill>
                  <a:srgbClr val="023E88"/>
                </a:solidFill>
              </a:rPr>
              <a:t>high</a:t>
            </a:r>
            <a:r>
              <a:rPr lang="cs-CZ" dirty="0">
                <a:solidFill>
                  <a:srgbClr val="023E88"/>
                </a:solidFill>
              </a:rPr>
              <a:t> as 4.7 °C.</a:t>
            </a:r>
            <a:endParaRPr lang="cs-CZ" dirty="0">
              <a:solidFill>
                <a:srgbClr val="023E88"/>
              </a:solidFill>
            </a:endParaRPr>
          </a:p>
        </p:txBody>
      </p:sp>
    </p:spTree>
    <p:extLst>
      <p:ext uri="{BB962C8B-B14F-4D97-AF65-F5344CB8AC3E}">
        <p14:creationId xmlns:p14="http://schemas.microsoft.com/office/powerpoint/2010/main" val="289539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31529" y="115360"/>
            <a:ext cx="8479961" cy="932044"/>
          </a:xfrm>
        </p:spPr>
        <p:txBody>
          <a:bodyPr>
            <a:normAutofit/>
          </a:bodyPr>
          <a:lstStyle/>
          <a:p>
            <a:r>
              <a:rPr lang="cs-CZ" sz="2000" i="1" dirty="0" err="1"/>
              <a:t>Average</a:t>
            </a:r>
            <a:r>
              <a:rPr lang="cs-CZ" sz="2000" i="1" dirty="0"/>
              <a:t> </a:t>
            </a:r>
            <a:r>
              <a:rPr lang="cs-CZ" sz="2000" i="1" dirty="0" err="1"/>
              <a:t>annual</a:t>
            </a:r>
            <a:r>
              <a:rPr lang="cs-CZ" sz="2000" i="1" dirty="0"/>
              <a:t> air </a:t>
            </a:r>
            <a:r>
              <a:rPr lang="cs-CZ" sz="2000" i="1" dirty="0" err="1"/>
              <a:t>temperature</a:t>
            </a:r>
            <a:r>
              <a:rPr lang="cs-CZ" sz="2000" i="1" dirty="0"/>
              <a:t> in </a:t>
            </a:r>
            <a:r>
              <a:rPr lang="cs-CZ" sz="2000" i="1" dirty="0" err="1"/>
              <a:t>the</a:t>
            </a:r>
            <a:r>
              <a:rPr lang="cs-CZ" sz="2000" i="1" dirty="0"/>
              <a:t> Beskydy </a:t>
            </a:r>
            <a:r>
              <a:rPr lang="cs-CZ" sz="2000" i="1" dirty="0" err="1"/>
              <a:t>Mountains</a:t>
            </a:r>
            <a:r>
              <a:rPr lang="cs-CZ" sz="2000" i="1" dirty="0"/>
              <a:t> </a:t>
            </a:r>
            <a:r>
              <a:rPr lang="cs-CZ" sz="2000" i="1" dirty="0" err="1"/>
              <a:t>for</a:t>
            </a:r>
            <a:r>
              <a:rPr lang="cs-CZ" sz="2000" i="1" dirty="0"/>
              <a:t> </a:t>
            </a:r>
            <a:r>
              <a:rPr lang="cs-CZ" sz="2000" i="1" dirty="0" err="1"/>
              <a:t>the</a:t>
            </a:r>
            <a:r>
              <a:rPr lang="cs-CZ" sz="2000" i="1" dirty="0"/>
              <a:t> SSP5-8.5 </a:t>
            </a:r>
            <a:r>
              <a:rPr lang="cs-CZ" sz="2000" i="1" dirty="0" err="1"/>
              <a:t>scenario</a:t>
            </a:r>
            <a:r>
              <a:rPr lang="cs-CZ" sz="2000" i="1" dirty="0"/>
              <a:t> and </a:t>
            </a:r>
            <a:r>
              <a:rPr lang="cs-CZ" sz="2000" i="1" dirty="0" err="1"/>
              <a:t>individual</a:t>
            </a:r>
            <a:r>
              <a:rPr lang="cs-CZ" sz="2000" i="1" dirty="0"/>
              <a:t> 20-year </a:t>
            </a:r>
            <a:r>
              <a:rPr lang="cs-CZ" sz="2000" i="1" dirty="0" err="1"/>
              <a:t>periods</a:t>
            </a:r>
            <a:r>
              <a:rPr lang="cs-CZ" sz="2000" i="1" dirty="0" smtClean="0"/>
              <a:t>.</a:t>
            </a:r>
            <a:endParaRPr lang="cs-CZ" sz="2000" dirty="0"/>
          </a:p>
        </p:txBody>
      </p:sp>
      <p:sp>
        <p:nvSpPr>
          <p:cNvPr id="5" name="TextovéPole 4"/>
          <p:cNvSpPr txBox="1"/>
          <p:nvPr/>
        </p:nvSpPr>
        <p:spPr>
          <a:xfrm>
            <a:off x="182880" y="6001789"/>
            <a:ext cx="8786553" cy="723207"/>
          </a:xfrm>
          <a:prstGeom prst="rect">
            <a:avLst/>
          </a:prstGeom>
          <a:solidFill>
            <a:schemeClr val="bg1"/>
          </a:solidFill>
        </p:spPr>
        <p:txBody>
          <a:bodyPr wrap="square" rtlCol="0">
            <a:spAutoFit/>
          </a:bodyPr>
          <a:lstStyle/>
          <a:p>
            <a:endParaRPr lang="cs-CZ" dirty="0"/>
          </a:p>
        </p:txBody>
      </p:sp>
      <p:pic>
        <p:nvPicPr>
          <p:cNvPr id="4098" name="Picture 2" descr="T_2041_2100Besky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603" y="1047404"/>
            <a:ext cx="7607124" cy="57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196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2000" dirty="0" err="1"/>
              <a:t>Annual</a:t>
            </a:r>
            <a:r>
              <a:rPr lang="cs-CZ" sz="2000" dirty="0"/>
              <a:t> </a:t>
            </a:r>
            <a:r>
              <a:rPr lang="cs-CZ" sz="2000" dirty="0" err="1"/>
              <a:t>precipitation</a:t>
            </a:r>
            <a:r>
              <a:rPr lang="cs-CZ" sz="2000" dirty="0"/>
              <a:t> [mm</a:t>
            </a:r>
            <a:r>
              <a:rPr lang="cs-CZ" sz="2000" dirty="0" smtClean="0"/>
              <a:t>] in </a:t>
            </a:r>
            <a:r>
              <a:rPr lang="cs-CZ" sz="2000" dirty="0" err="1" smtClean="0"/>
              <a:t>the</a:t>
            </a:r>
            <a:r>
              <a:rPr lang="cs-CZ" sz="2000" dirty="0" smtClean="0"/>
              <a:t> Beskydy </a:t>
            </a:r>
            <a:endParaRPr lang="cs-CZ" sz="2000" dirty="0"/>
          </a:p>
        </p:txBody>
      </p:sp>
      <p:graphicFrame>
        <p:nvGraphicFramePr>
          <p:cNvPr id="4" name="Zástupný symbol pro obsah 3"/>
          <p:cNvGraphicFramePr>
            <a:graphicFrameLocks noGrp="1"/>
          </p:cNvGraphicFramePr>
          <p:nvPr>
            <p:ph idx="1"/>
          </p:nvPr>
        </p:nvGraphicFramePr>
        <p:xfrm>
          <a:off x="563563" y="1462088"/>
          <a:ext cx="7886700"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6750153"/>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MU4_3" id="{88A3EDFA-8F7B-4991-8CEE-AFEBB6A82F4C}" vid="{47C7045E-B14B-4F32-B370-76F26301D5A4}"/>
    </a:ext>
  </a:extLst>
</a:theme>
</file>

<file path=docProps/app.xml><?xml version="1.0" encoding="utf-8"?>
<Properties xmlns="http://schemas.openxmlformats.org/officeDocument/2006/extended-properties" xmlns:vt="http://schemas.openxmlformats.org/officeDocument/2006/docPropsVTypes">
  <Template>CHMU-prezentace-format-4_3</Template>
  <TotalTime>6813</TotalTime>
  <Words>1111</Words>
  <Application>Microsoft Office PowerPoint</Application>
  <PresentationFormat>Předvádění na obrazovce (4:3)</PresentationFormat>
  <Paragraphs>93</Paragraphs>
  <Slides>21</Slides>
  <Notes>0</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21</vt:i4>
      </vt:variant>
    </vt:vector>
  </HeadingPairs>
  <TitlesOfParts>
    <vt:vector size="28" baseType="lpstr">
      <vt:lpstr>Arial</vt:lpstr>
      <vt:lpstr>Calibri</vt:lpstr>
      <vt:lpstr>Segoe UI</vt:lpstr>
      <vt:lpstr>Times New Roman</vt:lpstr>
      <vt:lpstr>Wingdings</vt:lpstr>
      <vt:lpstr>Motiv Office</vt:lpstr>
      <vt:lpstr>List Microsoft Excelu</vt:lpstr>
      <vt:lpstr>Prezentace aplikace PowerPoint</vt:lpstr>
      <vt:lpstr> Climate development in the Beskydy Mountains</vt:lpstr>
      <vt:lpstr>Map of the Beskydy region</vt:lpstr>
      <vt:lpstr>Materials and methods</vt:lpstr>
      <vt:lpstr>Average annual air temperature calculated for a defined area of the Beskydy Mountains, compared with the 1991–2020 normal period and the linear trend</vt:lpstr>
      <vt:lpstr>Long-term averages of air temperature in the Beskydy Mountains for the periods 1961–1990, 1981–2010, and 1991–2020</vt:lpstr>
      <vt:lpstr>Climate development in the Beskydy region up to the year 2100</vt:lpstr>
      <vt:lpstr>Average annual air temperature in the Beskydy Mountains for the SSP5-8.5 scenario and individual 20-year periods.</vt:lpstr>
      <vt:lpstr>Annual precipitation [mm] in the Beskydy </vt:lpstr>
      <vt:lpstr>Annual total of new snow [cm] in Beskydy</vt:lpstr>
      <vt:lpstr>Average annual snow depth (cm) in the Beskydy Mountains for the SSP5-8.5 scenario and individual 20-year periods</vt:lpstr>
      <vt:lpstr>Regional characteristics for elevation zones in the Beskydy Mountains according to the SSP5-8.5 scenario.</vt:lpstr>
      <vt:lpstr>Weather Forecast for the Beskydy Mountains (CHMI web)</vt:lpstr>
      <vt:lpstr>Prezentace aplikace PowerPoint</vt:lpstr>
      <vt:lpstr>Winter map in Bílá in the Beskydy Mountains</vt:lpstr>
      <vt:lpstr>Bílá –Total new snowfall for the winter season [cm] </vt:lpstr>
      <vt:lpstr>Bílá – Annual maximum total snow depth (cm) </vt:lpstr>
      <vt:lpstr>Snow conditions (fresh snow and total snow cover) and maximum and minimum air temperatures during the 2025/2026 winter season in Bílá in the Beskydy Mountains</vt:lpstr>
      <vt:lpstr>Snow conditions (fresh snow and total snow cover) and maximum and minimum air temperatures during the 2025/2026 winter season in Bílá in the Beskydy Mountains</vt:lpstr>
      <vt:lpstr>Conclusions</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 LIPINA, Ing.</dc:creator>
  <cp:lastModifiedBy>PAVEL LIPINA, Ing.</cp:lastModifiedBy>
  <cp:revision>240</cp:revision>
  <dcterms:created xsi:type="dcterms:W3CDTF">2022-05-04T17:41:10Z</dcterms:created>
  <dcterms:modified xsi:type="dcterms:W3CDTF">2026-05-11T07:08:48Z</dcterms:modified>
</cp:coreProperties>
</file>