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77" r:id="rId3"/>
    <p:sldId id="284" r:id="rId4"/>
    <p:sldId id="318" r:id="rId5"/>
    <p:sldId id="282" r:id="rId6"/>
    <p:sldId id="352" r:id="rId7"/>
    <p:sldId id="343" r:id="rId8"/>
    <p:sldId id="344" r:id="rId9"/>
    <p:sldId id="351" r:id="rId10"/>
    <p:sldId id="345" r:id="rId11"/>
    <p:sldId id="346" r:id="rId12"/>
    <p:sldId id="350" r:id="rId13"/>
    <p:sldId id="283" r:id="rId14"/>
    <p:sldId id="340" r:id="rId15"/>
    <p:sldId id="347" r:id="rId16"/>
    <p:sldId id="348" r:id="rId17"/>
    <p:sldId id="349" r:id="rId18"/>
    <p:sldId id="269"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Mont" panose="020B0604020202020204" charset="0"/>
      <p:regular r:id="rId25"/>
    </p:embeddedFont>
    <p:embeddedFont>
      <p:font typeface="Poppins Bold" panose="020B0604020202020204" charset="-18"/>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61" autoAdjust="0"/>
    <p:restoredTop sz="94622" autoAdjust="0"/>
  </p:normalViewPr>
  <p:slideViewPr>
    <p:cSldViewPr>
      <p:cViewPr varScale="1">
        <p:scale>
          <a:sx n="42" d="100"/>
          <a:sy n="42" d="100"/>
        </p:scale>
        <p:origin x="1012"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9C80E-1869-401F-BFDD-233617F0C9E6}" type="datetimeFigureOut">
              <a:rPr lang="cs-CZ" smtClean="0"/>
              <a:t>11.05.2026</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947CA7-BED0-4FDA-9B09-CB52361E8A38}" type="slidenum">
              <a:rPr lang="cs-CZ" smtClean="0"/>
              <a:t>‹#›</a:t>
            </a:fld>
            <a:endParaRPr lang="cs-CZ"/>
          </a:p>
        </p:txBody>
      </p:sp>
    </p:spTree>
    <p:extLst>
      <p:ext uri="{BB962C8B-B14F-4D97-AF65-F5344CB8AC3E}">
        <p14:creationId xmlns:p14="http://schemas.microsoft.com/office/powerpoint/2010/main" val="346806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1947CA7-BED0-4FDA-9B09-CB52361E8A38}" type="slidenum">
              <a:rPr lang="cs-CZ" smtClean="0"/>
              <a:t>1</a:t>
            </a:fld>
            <a:endParaRPr lang="cs-CZ"/>
          </a:p>
        </p:txBody>
      </p:sp>
    </p:spTree>
    <p:extLst>
      <p:ext uri="{BB962C8B-B14F-4D97-AF65-F5344CB8AC3E}">
        <p14:creationId xmlns:p14="http://schemas.microsoft.com/office/powerpoint/2010/main" val="393817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1947CA7-BED0-4FDA-9B09-CB52361E8A38}" type="slidenum">
              <a:rPr lang="cs-CZ" smtClean="0"/>
              <a:t>16</a:t>
            </a:fld>
            <a:endParaRPr lang="cs-CZ"/>
          </a:p>
        </p:txBody>
      </p:sp>
    </p:spTree>
    <p:extLst>
      <p:ext uri="{BB962C8B-B14F-4D97-AF65-F5344CB8AC3E}">
        <p14:creationId xmlns:p14="http://schemas.microsoft.com/office/powerpoint/2010/main" val="4242810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blanka.simankovahornova@vspj.cz" TargetMode="Externa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mailto:stanislava.pachrova@vspj.cz" TargetMode="External"/><Relationship Id="rId4" Type="http://schemas.openxmlformats.org/officeDocument/2006/relationships/hyperlink" Target="mailto:tomas.cihak@vspj.cz"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5F4"/>
        </a:solidFill>
        <a:effectLst/>
      </p:bgPr>
    </p:bg>
    <p:spTree>
      <p:nvGrpSpPr>
        <p:cNvPr id="1" name=""/>
        <p:cNvGrpSpPr/>
        <p:nvPr/>
      </p:nvGrpSpPr>
      <p:grpSpPr>
        <a:xfrm>
          <a:off x="0" y="0"/>
          <a:ext cx="0" cy="0"/>
          <a:chOff x="0" y="0"/>
          <a:chExt cx="0" cy="0"/>
        </a:xfrm>
      </p:grpSpPr>
      <p:grpSp>
        <p:nvGrpSpPr>
          <p:cNvPr id="2" name="Group 2"/>
          <p:cNvGrpSpPr/>
          <p:nvPr/>
        </p:nvGrpSpPr>
        <p:grpSpPr>
          <a:xfrm>
            <a:off x="-15241" y="6362700"/>
            <a:ext cx="18288000" cy="3962400"/>
            <a:chOff x="0" y="0"/>
            <a:chExt cx="6186311" cy="1913890"/>
          </a:xfrm>
        </p:grpSpPr>
        <p:sp>
          <p:nvSpPr>
            <p:cNvPr id="3" name="Freeform 3"/>
            <p:cNvSpPr/>
            <p:nvPr/>
          </p:nvSpPr>
          <p:spPr>
            <a:xfrm>
              <a:off x="0" y="0"/>
              <a:ext cx="6186311" cy="1913890"/>
            </a:xfrm>
            <a:custGeom>
              <a:avLst/>
              <a:gdLst/>
              <a:ahLst/>
              <a:cxnLst/>
              <a:rect l="l" t="t" r="r" b="b"/>
              <a:pathLst>
                <a:path w="6186311" h="1913890">
                  <a:moveTo>
                    <a:pt x="0" y="0"/>
                  </a:moveTo>
                  <a:lnTo>
                    <a:pt x="6186311" y="0"/>
                  </a:lnTo>
                  <a:lnTo>
                    <a:pt x="6186311" y="1913890"/>
                  </a:lnTo>
                  <a:lnTo>
                    <a:pt x="0" y="1913890"/>
                  </a:lnTo>
                  <a:close/>
                </a:path>
              </a:pathLst>
            </a:custGeom>
            <a:solidFill>
              <a:srgbClr val="E60013"/>
            </a:solidFill>
          </p:spPr>
        </p:sp>
      </p:grpSp>
      <p:grpSp>
        <p:nvGrpSpPr>
          <p:cNvPr id="4" name="Group 4"/>
          <p:cNvGrpSpPr/>
          <p:nvPr/>
        </p:nvGrpSpPr>
        <p:grpSpPr>
          <a:xfrm>
            <a:off x="0" y="0"/>
            <a:ext cx="3048000" cy="4667250"/>
            <a:chOff x="0" y="0"/>
            <a:chExt cx="1748522" cy="1792278"/>
          </a:xfrm>
        </p:grpSpPr>
        <p:sp>
          <p:nvSpPr>
            <p:cNvPr id="5" name="Freeform 5"/>
            <p:cNvSpPr/>
            <p:nvPr/>
          </p:nvSpPr>
          <p:spPr>
            <a:xfrm>
              <a:off x="0" y="0"/>
              <a:ext cx="1748522" cy="1792278"/>
            </a:xfrm>
            <a:custGeom>
              <a:avLst/>
              <a:gdLst/>
              <a:ahLst/>
              <a:cxnLst/>
              <a:rect l="l" t="t" r="r" b="b"/>
              <a:pathLst>
                <a:path w="1748522" h="1792278">
                  <a:moveTo>
                    <a:pt x="0" y="0"/>
                  </a:moveTo>
                  <a:lnTo>
                    <a:pt x="1748522" y="0"/>
                  </a:lnTo>
                  <a:lnTo>
                    <a:pt x="1748522" y="1792278"/>
                  </a:lnTo>
                  <a:lnTo>
                    <a:pt x="0" y="1792278"/>
                  </a:lnTo>
                  <a:close/>
                </a:path>
              </a:pathLst>
            </a:custGeom>
            <a:solidFill>
              <a:srgbClr val="496A7F"/>
            </a:solidFill>
          </p:spPr>
        </p:sp>
        <p:sp>
          <p:nvSpPr>
            <p:cNvPr id="6" name="TextBox 6"/>
            <p:cNvSpPr txBox="1"/>
            <p:nvPr/>
          </p:nvSpPr>
          <p:spPr>
            <a:xfrm>
              <a:off x="0" y="-104775"/>
              <a:ext cx="1748522" cy="1897053"/>
            </a:xfrm>
            <a:prstGeom prst="rect">
              <a:avLst/>
            </a:prstGeom>
          </p:spPr>
          <p:txBody>
            <a:bodyPr lIns="50800" tIns="50800" rIns="50800" bIns="50800" rtlCol="0" anchor="ctr"/>
            <a:lstStyle/>
            <a:p>
              <a:pPr algn="ctr">
                <a:lnSpc>
                  <a:spcPts val="2400"/>
                </a:lnSpc>
              </a:pPr>
              <a:endParaRPr/>
            </a:p>
          </p:txBody>
        </p:sp>
      </p:grpSp>
      <p:sp>
        <p:nvSpPr>
          <p:cNvPr id="8" name="Freeform 8"/>
          <p:cNvSpPr/>
          <p:nvPr/>
        </p:nvSpPr>
        <p:spPr>
          <a:xfrm>
            <a:off x="15617866" y="-131155"/>
            <a:ext cx="2528569" cy="2319709"/>
          </a:xfrm>
          <a:custGeom>
            <a:avLst/>
            <a:gdLst/>
            <a:ahLst/>
            <a:cxnLst/>
            <a:rect l="l" t="t" r="r" b="b"/>
            <a:pathLst>
              <a:path w="2528569" h="2319709">
                <a:moveTo>
                  <a:pt x="0" y="0"/>
                </a:moveTo>
                <a:lnTo>
                  <a:pt x="2528569" y="0"/>
                </a:lnTo>
                <a:lnTo>
                  <a:pt x="2528569" y="2319710"/>
                </a:lnTo>
                <a:lnTo>
                  <a:pt x="0" y="2319710"/>
                </a:lnTo>
                <a:lnTo>
                  <a:pt x="0" y="0"/>
                </a:lnTo>
                <a:close/>
              </a:path>
            </a:pathLst>
          </a:custGeom>
          <a:blipFill>
            <a:blip r:embed="rId3"/>
            <a:stretch>
              <a:fillRect/>
            </a:stretch>
          </a:blipFill>
        </p:spPr>
      </p:sp>
      <p:sp>
        <p:nvSpPr>
          <p:cNvPr id="9" name="TextBox 9"/>
          <p:cNvSpPr txBox="1"/>
          <p:nvPr/>
        </p:nvSpPr>
        <p:spPr>
          <a:xfrm>
            <a:off x="4267200" y="532972"/>
            <a:ext cx="12108761" cy="5568191"/>
          </a:xfrm>
          <a:prstGeom prst="rect">
            <a:avLst/>
          </a:prstGeom>
        </p:spPr>
        <p:txBody>
          <a:bodyPr wrap="square" lIns="0" tIns="0" rIns="0" bIns="0" rtlCol="0" anchor="t">
            <a:spAutoFit/>
          </a:bodyPr>
          <a:lstStyle/>
          <a:p>
            <a:pPr algn="l">
              <a:lnSpc>
                <a:spcPts val="8787"/>
              </a:lnSpc>
            </a:pPr>
            <a:r>
              <a:rPr lang="cs-CZ" sz="5400" b="1" dirty="0">
                <a:solidFill>
                  <a:srgbClr val="000000"/>
                </a:solidFill>
                <a:latin typeface="Mont"/>
                <a:ea typeface="Mont"/>
                <a:cs typeface="Mont"/>
                <a:sym typeface="Mont"/>
              </a:rPr>
              <a:t>MINING HERITAGE IN THE CULTURAL LANDSCAPE OF THE VYSOČINA REGION: RESIDENTS´AWARENESS AND PERCEPTION OF TOURISM VALUE</a:t>
            </a:r>
            <a:endParaRPr lang="en-US" sz="5400" b="1" dirty="0">
              <a:solidFill>
                <a:srgbClr val="000000"/>
              </a:solidFill>
              <a:latin typeface="Mont"/>
              <a:ea typeface="Mont"/>
              <a:cs typeface="Mont"/>
              <a:sym typeface="Mont"/>
            </a:endParaRPr>
          </a:p>
        </p:txBody>
      </p:sp>
      <p:sp>
        <p:nvSpPr>
          <p:cNvPr id="10" name="TextBox 10"/>
          <p:cNvSpPr txBox="1"/>
          <p:nvPr/>
        </p:nvSpPr>
        <p:spPr>
          <a:xfrm>
            <a:off x="533400" y="6973577"/>
            <a:ext cx="18455641" cy="3735638"/>
          </a:xfrm>
          <a:prstGeom prst="rect">
            <a:avLst/>
          </a:prstGeom>
        </p:spPr>
        <p:txBody>
          <a:bodyPr wrap="square" lIns="0" tIns="0" rIns="0" bIns="0" rtlCol="0" anchor="t">
            <a:spAutoFit/>
          </a:bodyPr>
          <a:lstStyle/>
          <a:p>
            <a:pPr algn="l">
              <a:lnSpc>
                <a:spcPts val="10217"/>
              </a:lnSpc>
              <a:spcBef>
                <a:spcPct val="0"/>
              </a:spcBef>
            </a:pPr>
            <a:r>
              <a:rPr lang="cs-CZ" sz="3600" dirty="0">
                <a:solidFill>
                  <a:srgbClr val="FFFFFF"/>
                </a:solidFill>
                <a:latin typeface="Poppins Bold"/>
                <a:ea typeface="Poppins Bold"/>
                <a:cs typeface="Poppins Bold"/>
                <a:sym typeface="Poppins Bold"/>
              </a:rPr>
              <a:t>BLANKA ŠIMÁNKOVÁ HORNOVÁ, TOMÁŠ ČIHÁK, STANISLAVA PACHROVÁ</a:t>
            </a:r>
          </a:p>
          <a:p>
            <a:pPr>
              <a:lnSpc>
                <a:spcPts val="10217"/>
              </a:lnSpc>
              <a:spcBef>
                <a:spcPct val="0"/>
              </a:spcBef>
            </a:pPr>
            <a:r>
              <a:rPr lang="cs-CZ" sz="3600" dirty="0">
                <a:solidFill>
                  <a:srgbClr val="FFFFFF"/>
                </a:solidFill>
                <a:latin typeface="Poppins Bold"/>
                <a:ea typeface="Poppins Bold"/>
                <a:cs typeface="Poppins Bold"/>
                <a:sym typeface="Poppins Bold"/>
              </a:rPr>
              <a:t>COLLEGE OF POLYTECHNICS JIHLAVA</a:t>
            </a:r>
          </a:p>
          <a:p>
            <a:pPr algn="l">
              <a:lnSpc>
                <a:spcPts val="10217"/>
              </a:lnSpc>
              <a:spcBef>
                <a:spcPct val="0"/>
              </a:spcBef>
            </a:pPr>
            <a:endParaRPr lang="en-US" sz="3600" dirty="0">
              <a:solidFill>
                <a:srgbClr val="FFFFFF"/>
              </a:solidFill>
              <a:latin typeface="Poppins Bold"/>
              <a:ea typeface="Poppins Bold"/>
              <a:cs typeface="Poppins Bold"/>
              <a:sym typeface="Poppi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7">
            <a:extLst>
              <a:ext uri="{FF2B5EF4-FFF2-40B4-BE49-F238E27FC236}">
                <a16:creationId xmlns:a16="http://schemas.microsoft.com/office/drawing/2014/main" id="{43D3D339-9E36-4869-9C1E-62132A704299}"/>
              </a:ext>
            </a:extLst>
          </p:cNvPr>
          <p:cNvSpPr>
            <a:spLocks noGrp="1"/>
          </p:cNvSpPr>
          <p:nvPr>
            <p:ph type="title"/>
          </p:nvPr>
        </p:nvSpPr>
        <p:spPr>
          <a:xfrm>
            <a:off x="13770658" y="1163978"/>
            <a:ext cx="4462683" cy="5139927"/>
          </a:xfrm>
          <a:solidFill>
            <a:schemeClr val="accent5">
              <a:lumMod val="40000"/>
              <a:lumOff val="60000"/>
            </a:schemeClr>
          </a:solidFill>
        </p:spPr>
        <p:txBody>
          <a:bodyPr>
            <a:normAutofit/>
          </a:bodyPr>
          <a:lstStyle/>
          <a:p>
            <a:r>
              <a:rPr lang="cs-CZ" b="1" dirty="0">
                <a:latin typeface="Mont" panose="020B0604020202020204" charset="0"/>
              </a:rPr>
              <a:t>RESEARCH </a:t>
            </a:r>
            <a:br>
              <a:rPr lang="cs-CZ" b="1" dirty="0">
                <a:latin typeface="Mont" panose="020B0604020202020204" charset="0"/>
              </a:rPr>
            </a:br>
            <a:r>
              <a:rPr lang="cs-CZ" b="1" dirty="0">
                <a:latin typeface="Mont" panose="020B0604020202020204" charset="0"/>
              </a:rPr>
              <a:t>ON CITIZENS´</a:t>
            </a:r>
            <a:br>
              <a:rPr lang="cs-CZ" b="1" dirty="0">
                <a:latin typeface="Mont" panose="020B0604020202020204" charset="0"/>
              </a:rPr>
            </a:br>
            <a:r>
              <a:rPr lang="en-US" b="1" dirty="0">
                <a:latin typeface="Mont" panose="020B0604020202020204" charset="0"/>
              </a:rPr>
              <a:t>CULTURAL IDENTIT</a:t>
            </a:r>
            <a:r>
              <a:rPr lang="cs-CZ" b="1" dirty="0">
                <a:latin typeface="Mont" panose="020B0604020202020204" charset="0"/>
              </a:rPr>
              <a:t>Y </a:t>
            </a:r>
            <a:br>
              <a:rPr lang="cs-CZ" b="1" dirty="0">
                <a:latin typeface="Mont" panose="020B0604020202020204" charset="0"/>
              </a:rPr>
            </a:br>
            <a:r>
              <a:rPr lang="cs-CZ" b="1" dirty="0">
                <a:latin typeface="Mont" panose="020B0604020202020204" charset="0"/>
              </a:rPr>
              <a:t>(AGE STRUCTURE)</a:t>
            </a:r>
          </a:p>
        </p:txBody>
      </p:sp>
      <p:sp>
        <p:nvSpPr>
          <p:cNvPr id="3" name="TextovéPole 2">
            <a:extLst>
              <a:ext uri="{FF2B5EF4-FFF2-40B4-BE49-F238E27FC236}">
                <a16:creationId xmlns:a16="http://schemas.microsoft.com/office/drawing/2014/main" id="{7A06F5C4-006E-4646-9E2D-B8ACA4AA6440}"/>
              </a:ext>
            </a:extLst>
          </p:cNvPr>
          <p:cNvSpPr txBox="1"/>
          <p:nvPr/>
        </p:nvSpPr>
        <p:spPr>
          <a:xfrm rot="10800000" flipV="1">
            <a:off x="13923058" y="7922692"/>
            <a:ext cx="4310283" cy="1200329"/>
          </a:xfrm>
          <a:prstGeom prst="rect">
            <a:avLst/>
          </a:prstGeom>
          <a:noFill/>
        </p:spPr>
        <p:txBody>
          <a:bodyPr wrap="square" rtlCol="0">
            <a:spAutoFit/>
          </a:bodyPr>
          <a:lstStyle/>
          <a:p>
            <a:r>
              <a:rPr lang="cs-CZ" dirty="0"/>
              <a:t>(</a:t>
            </a:r>
            <a:r>
              <a:rPr lang="en-US" dirty="0"/>
              <a:t>Czech Statistical Office – Database of Demographic Data for Municipalities in the Czech Republic; 2021 Census of Population, Houses, and Apartments</a:t>
            </a:r>
            <a:r>
              <a:rPr lang="cs-CZ" dirty="0"/>
              <a:t>)</a:t>
            </a:r>
          </a:p>
        </p:txBody>
      </p:sp>
      <p:graphicFrame>
        <p:nvGraphicFramePr>
          <p:cNvPr id="4" name="Tabulka 3">
            <a:extLst>
              <a:ext uri="{FF2B5EF4-FFF2-40B4-BE49-F238E27FC236}">
                <a16:creationId xmlns:a16="http://schemas.microsoft.com/office/drawing/2014/main" id="{0BDA18B1-9DC5-4F07-883B-282A2B7439D5}"/>
              </a:ext>
            </a:extLst>
          </p:cNvPr>
          <p:cNvGraphicFramePr>
            <a:graphicFrameLocks noGrp="1"/>
          </p:cNvGraphicFramePr>
          <p:nvPr>
            <p:extLst>
              <p:ext uri="{D42A27DB-BD31-4B8C-83A1-F6EECF244321}">
                <p14:modId xmlns:p14="http://schemas.microsoft.com/office/powerpoint/2010/main" val="263303211"/>
              </p:ext>
            </p:extLst>
          </p:nvPr>
        </p:nvGraphicFramePr>
        <p:xfrm>
          <a:off x="152400" y="571500"/>
          <a:ext cx="13392468" cy="9011032"/>
        </p:xfrm>
        <a:graphic>
          <a:graphicData uri="http://schemas.openxmlformats.org/drawingml/2006/table">
            <a:tbl>
              <a:tblPr firstRow="1" firstCol="1" bandRow="1"/>
              <a:tblGrid>
                <a:gridCol w="3124200">
                  <a:extLst>
                    <a:ext uri="{9D8B030D-6E8A-4147-A177-3AD203B41FA5}">
                      <a16:colId xmlns:a16="http://schemas.microsoft.com/office/drawing/2014/main" val="3488475746"/>
                    </a:ext>
                  </a:extLst>
                </a:gridCol>
                <a:gridCol w="1676400">
                  <a:extLst>
                    <a:ext uri="{9D8B030D-6E8A-4147-A177-3AD203B41FA5}">
                      <a16:colId xmlns:a16="http://schemas.microsoft.com/office/drawing/2014/main" val="3963782011"/>
                    </a:ext>
                  </a:extLst>
                </a:gridCol>
                <a:gridCol w="1219200">
                  <a:extLst>
                    <a:ext uri="{9D8B030D-6E8A-4147-A177-3AD203B41FA5}">
                      <a16:colId xmlns:a16="http://schemas.microsoft.com/office/drawing/2014/main" val="2184074536"/>
                    </a:ext>
                  </a:extLst>
                </a:gridCol>
                <a:gridCol w="1295400">
                  <a:extLst>
                    <a:ext uri="{9D8B030D-6E8A-4147-A177-3AD203B41FA5}">
                      <a16:colId xmlns:a16="http://schemas.microsoft.com/office/drawing/2014/main" val="2776074097"/>
                    </a:ext>
                  </a:extLst>
                </a:gridCol>
                <a:gridCol w="1295400">
                  <a:extLst>
                    <a:ext uri="{9D8B030D-6E8A-4147-A177-3AD203B41FA5}">
                      <a16:colId xmlns:a16="http://schemas.microsoft.com/office/drawing/2014/main" val="2495733809"/>
                    </a:ext>
                  </a:extLst>
                </a:gridCol>
                <a:gridCol w="1530957">
                  <a:extLst>
                    <a:ext uri="{9D8B030D-6E8A-4147-A177-3AD203B41FA5}">
                      <a16:colId xmlns:a16="http://schemas.microsoft.com/office/drawing/2014/main" val="2077499818"/>
                    </a:ext>
                  </a:extLst>
                </a:gridCol>
                <a:gridCol w="1619841">
                  <a:extLst>
                    <a:ext uri="{9D8B030D-6E8A-4147-A177-3AD203B41FA5}">
                      <a16:colId xmlns:a16="http://schemas.microsoft.com/office/drawing/2014/main" val="1428496549"/>
                    </a:ext>
                  </a:extLst>
                </a:gridCol>
                <a:gridCol w="1631070">
                  <a:extLst>
                    <a:ext uri="{9D8B030D-6E8A-4147-A177-3AD203B41FA5}">
                      <a16:colId xmlns:a16="http://schemas.microsoft.com/office/drawing/2014/main" val="288030558"/>
                    </a:ext>
                  </a:extLst>
                </a:gridCol>
              </a:tblGrid>
              <a:tr h="284355">
                <a:tc gridSpan="5">
                  <a:txBody>
                    <a:bodyPr/>
                    <a:lstStyle/>
                    <a:p>
                      <a:pPr>
                        <a:lnSpc>
                          <a:spcPct val="107000"/>
                        </a:lnSpc>
                        <a:spcAft>
                          <a:spcPts val="0"/>
                        </a:spcAft>
                      </a:pP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Structure</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Population</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Municipalities</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gridSpan="3">
                  <a:txBody>
                    <a:bodyPr/>
                    <a:lstStyle/>
                    <a:p>
                      <a:pPr algn="ct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Population</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15-65+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4017765"/>
                  </a:ext>
                </a:extLst>
              </a:tr>
              <a:tr h="581877">
                <a:tc>
                  <a:txBody>
                    <a:bodyPr/>
                    <a:lstStyle/>
                    <a:p>
                      <a:pPr>
                        <a:lnSpc>
                          <a:spcPct val="107000"/>
                        </a:lnSpc>
                        <a:spcAft>
                          <a:spcPts val="0"/>
                        </a:spcAft>
                      </a:pP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Municipality</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Population</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 </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 </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15-64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 65+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total</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 15-64 </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 65+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700360901"/>
                  </a:ext>
                </a:extLst>
              </a:tr>
              <a:tr h="284355">
                <a:tc>
                  <a:txBody>
                    <a:bodyPr/>
                    <a:lstStyle/>
                    <a:p>
                      <a:pP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Jihlava</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50,523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8,046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31,943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10,534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42,477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9970481"/>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Svojkovice</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5716063"/>
                  </a:ext>
                </a:extLst>
              </a:tr>
              <a:tr h="284355">
                <a:tc>
                  <a:txBody>
                    <a:bodyPr/>
                    <a:lstStyle/>
                    <a:p>
                      <a:pP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Přibyslav</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3,823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2,335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796</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3,131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8186495"/>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Stříbrné Hory</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0967467"/>
                  </a:ext>
                </a:extLst>
              </a:tr>
              <a:tr h="284355">
                <a:tc>
                  <a:txBody>
                    <a:bodyPr/>
                    <a:lstStyle/>
                    <a:p>
                      <a:pP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Bartoušov</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5359081"/>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Česká Bělá</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209</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659</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179</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8527665"/>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Štěpánov nad Svratkou</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3687213"/>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Koroužné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7672849"/>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Kadov</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5992474"/>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Sněžné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436</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599</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924678"/>
                  </a:ext>
                </a:extLst>
              </a:tr>
              <a:tr h="581877">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Fryšava pod Žákovou horou</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321</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7917711"/>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Jemnice</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3,908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586</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2,480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3,322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3861176"/>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Želetava</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9243464"/>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Humpolec</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10,835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1,643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6,714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2,478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9,192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0402383"/>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Vyskytná</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6748056"/>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Kutná Hora</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20,162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3,051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12,787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4,324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17,111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743727"/>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Jílové u Prahy</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5,049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3,128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4,019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0611050"/>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Stříbro</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7,519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1,104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4,960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1,455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6,415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095184"/>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Kašperské Hory</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209</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1,152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289241"/>
                  </a:ext>
                </a:extLst>
              </a:tr>
              <a:tr h="28435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Jáchymov</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2,207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1,453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1,932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945168"/>
                  </a:ext>
                </a:extLst>
              </a:tr>
            </a:tbl>
          </a:graphicData>
        </a:graphic>
      </p:graphicFrame>
    </p:spTree>
    <p:extLst>
      <p:ext uri="{BB962C8B-B14F-4D97-AF65-F5344CB8AC3E}">
        <p14:creationId xmlns:p14="http://schemas.microsoft.com/office/powerpoint/2010/main" val="2936725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7">
            <a:extLst>
              <a:ext uri="{FF2B5EF4-FFF2-40B4-BE49-F238E27FC236}">
                <a16:creationId xmlns:a16="http://schemas.microsoft.com/office/drawing/2014/main" id="{43D3D339-9E36-4869-9C1E-62132A704299}"/>
              </a:ext>
            </a:extLst>
          </p:cNvPr>
          <p:cNvSpPr>
            <a:spLocks noGrp="1"/>
          </p:cNvSpPr>
          <p:nvPr>
            <p:ph type="title"/>
          </p:nvPr>
        </p:nvSpPr>
        <p:spPr>
          <a:xfrm>
            <a:off x="14706600" y="571500"/>
            <a:ext cx="3585097" cy="5791200"/>
          </a:xfrm>
          <a:solidFill>
            <a:schemeClr val="accent5">
              <a:lumMod val="40000"/>
              <a:lumOff val="60000"/>
            </a:schemeClr>
          </a:solidFill>
        </p:spPr>
        <p:txBody>
          <a:bodyPr>
            <a:normAutofit fontScale="90000"/>
          </a:bodyPr>
          <a:lstStyle/>
          <a:p>
            <a:r>
              <a:rPr lang="cs-CZ" b="1" dirty="0">
                <a:latin typeface="Mont" panose="020B0604020202020204" charset="0"/>
              </a:rPr>
              <a:t>RESEARCH ON CITIZENS´</a:t>
            </a:r>
            <a:br>
              <a:rPr lang="cs-CZ" b="1" dirty="0">
                <a:latin typeface="Mont" panose="020B0604020202020204" charset="0"/>
              </a:rPr>
            </a:br>
            <a:r>
              <a:rPr lang="en-US" b="1" dirty="0">
                <a:latin typeface="Mont" panose="020B0604020202020204" charset="0"/>
              </a:rPr>
              <a:t>CULTURAL IDENTIT</a:t>
            </a:r>
            <a:r>
              <a:rPr lang="cs-CZ" b="1" dirty="0">
                <a:latin typeface="Mont" panose="020B0604020202020204" charset="0"/>
              </a:rPr>
              <a:t>Y (EDUCATION STRUCTURE)</a:t>
            </a:r>
          </a:p>
        </p:txBody>
      </p:sp>
      <p:sp>
        <p:nvSpPr>
          <p:cNvPr id="3" name="TextovéPole 2">
            <a:extLst>
              <a:ext uri="{FF2B5EF4-FFF2-40B4-BE49-F238E27FC236}">
                <a16:creationId xmlns:a16="http://schemas.microsoft.com/office/drawing/2014/main" id="{7A06F5C4-006E-4646-9E2D-B8ACA4AA6440}"/>
              </a:ext>
            </a:extLst>
          </p:cNvPr>
          <p:cNvSpPr txBox="1"/>
          <p:nvPr/>
        </p:nvSpPr>
        <p:spPr>
          <a:xfrm>
            <a:off x="15621000" y="7432576"/>
            <a:ext cx="2133600" cy="2308324"/>
          </a:xfrm>
          <a:prstGeom prst="rect">
            <a:avLst/>
          </a:prstGeom>
          <a:noFill/>
        </p:spPr>
        <p:txBody>
          <a:bodyPr wrap="square" rtlCol="0">
            <a:spAutoFit/>
          </a:bodyPr>
          <a:lstStyle/>
          <a:p>
            <a:pPr algn="ctr"/>
            <a:r>
              <a:rPr lang="cs-CZ" dirty="0"/>
              <a:t>(</a:t>
            </a:r>
            <a:r>
              <a:rPr lang="en-US" dirty="0"/>
              <a:t>Czech Statistical Office – Database of Demographic Data for Municipalities in the Czech Republic; 2021 Census of Population, Houses, and Apartments</a:t>
            </a:r>
            <a:r>
              <a:rPr lang="cs-CZ" dirty="0"/>
              <a:t>)</a:t>
            </a:r>
          </a:p>
        </p:txBody>
      </p:sp>
      <p:graphicFrame>
        <p:nvGraphicFramePr>
          <p:cNvPr id="5" name="Tabulka 4">
            <a:extLst>
              <a:ext uri="{FF2B5EF4-FFF2-40B4-BE49-F238E27FC236}">
                <a16:creationId xmlns:a16="http://schemas.microsoft.com/office/drawing/2014/main" id="{0A363681-51EE-4517-A41F-B1F34DA3B0F1}"/>
              </a:ext>
            </a:extLst>
          </p:cNvPr>
          <p:cNvGraphicFramePr>
            <a:graphicFrameLocks noGrp="1"/>
          </p:cNvGraphicFramePr>
          <p:nvPr>
            <p:extLst>
              <p:ext uri="{D42A27DB-BD31-4B8C-83A1-F6EECF244321}">
                <p14:modId xmlns:p14="http://schemas.microsoft.com/office/powerpoint/2010/main" val="953147492"/>
              </p:ext>
            </p:extLst>
          </p:nvPr>
        </p:nvGraphicFramePr>
        <p:xfrm>
          <a:off x="12700" y="77152"/>
          <a:ext cx="14693900" cy="10132696"/>
        </p:xfrm>
        <a:graphic>
          <a:graphicData uri="http://schemas.openxmlformats.org/drawingml/2006/table">
            <a:tbl>
              <a:tblPr firstRow="1" firstCol="1" bandRow="1"/>
              <a:tblGrid>
                <a:gridCol w="2133600">
                  <a:extLst>
                    <a:ext uri="{9D8B030D-6E8A-4147-A177-3AD203B41FA5}">
                      <a16:colId xmlns:a16="http://schemas.microsoft.com/office/drawing/2014/main" val="1811006848"/>
                    </a:ext>
                  </a:extLst>
                </a:gridCol>
                <a:gridCol w="1600200">
                  <a:extLst>
                    <a:ext uri="{9D8B030D-6E8A-4147-A177-3AD203B41FA5}">
                      <a16:colId xmlns:a16="http://schemas.microsoft.com/office/drawing/2014/main" val="625736009"/>
                    </a:ext>
                  </a:extLst>
                </a:gridCol>
                <a:gridCol w="1752600">
                  <a:extLst>
                    <a:ext uri="{9D8B030D-6E8A-4147-A177-3AD203B41FA5}">
                      <a16:colId xmlns:a16="http://schemas.microsoft.com/office/drawing/2014/main" val="2444294641"/>
                    </a:ext>
                  </a:extLst>
                </a:gridCol>
                <a:gridCol w="1663700">
                  <a:extLst>
                    <a:ext uri="{9D8B030D-6E8A-4147-A177-3AD203B41FA5}">
                      <a16:colId xmlns:a16="http://schemas.microsoft.com/office/drawing/2014/main" val="838539708"/>
                    </a:ext>
                  </a:extLst>
                </a:gridCol>
                <a:gridCol w="1752600">
                  <a:extLst>
                    <a:ext uri="{9D8B030D-6E8A-4147-A177-3AD203B41FA5}">
                      <a16:colId xmlns:a16="http://schemas.microsoft.com/office/drawing/2014/main" val="3425961479"/>
                    </a:ext>
                  </a:extLst>
                </a:gridCol>
                <a:gridCol w="2057400">
                  <a:extLst>
                    <a:ext uri="{9D8B030D-6E8A-4147-A177-3AD203B41FA5}">
                      <a16:colId xmlns:a16="http://schemas.microsoft.com/office/drawing/2014/main" val="391015838"/>
                    </a:ext>
                  </a:extLst>
                </a:gridCol>
                <a:gridCol w="1981200">
                  <a:extLst>
                    <a:ext uri="{9D8B030D-6E8A-4147-A177-3AD203B41FA5}">
                      <a16:colId xmlns:a16="http://schemas.microsoft.com/office/drawing/2014/main" val="3230209124"/>
                    </a:ext>
                  </a:extLst>
                </a:gridCol>
                <a:gridCol w="1752600">
                  <a:extLst>
                    <a:ext uri="{9D8B030D-6E8A-4147-A177-3AD203B41FA5}">
                      <a16:colId xmlns:a16="http://schemas.microsoft.com/office/drawing/2014/main" val="3794433798"/>
                    </a:ext>
                  </a:extLst>
                </a:gridCol>
              </a:tblGrid>
              <a:tr h="419100">
                <a:tc gridSpan="8">
                  <a:txBody>
                    <a:bodyPr/>
                    <a:lstStyle/>
                    <a:p>
                      <a:pP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Educational</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Structure</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Population</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Municipalities</a:t>
                      </a:r>
                      <a:endPar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lang="cs-CZ"/>
                    </a:p>
                  </a:txBody>
                  <a:tcPr/>
                </a:tc>
                <a:tc hMerge="1">
                  <a:txBody>
                    <a:bodyPr/>
                    <a:lstStyle/>
                    <a:p>
                      <a:endParaRPr lang="cs-CZ"/>
                    </a:p>
                  </a:txBody>
                  <a:tcPr/>
                </a:tc>
                <a:tc hMerge="1">
                  <a:txBody>
                    <a:bodyPr/>
                    <a:lstStyle/>
                    <a:p>
                      <a:pP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pP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pP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pP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pP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3330554708"/>
                  </a:ext>
                </a:extLst>
              </a:tr>
              <a:tr h="533400">
                <a:tc rowSpan="2">
                  <a:txBody>
                    <a:bodyPr/>
                    <a:lstStyle/>
                    <a:p>
                      <a:pPr>
                        <a:lnSpc>
                          <a:spcPct val="107000"/>
                        </a:lnSpc>
                        <a:spcAft>
                          <a:spcPts val="0"/>
                        </a:spcAft>
                      </a:pP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Municipality</a:t>
                      </a:r>
                    </a:p>
                    <a:p>
                      <a:pPr>
                        <a:lnSpc>
                          <a:spcPct val="107000"/>
                        </a:lnSpc>
                        <a:spcAft>
                          <a:spcPts val="0"/>
                        </a:spcAft>
                      </a:pPr>
                      <a:r>
                        <a:rPr lang="cs-CZ" sz="2400" b="1" dirty="0">
                          <a:solidFill>
                            <a:srgbClr val="000000"/>
                          </a:solidFill>
                          <a:effectLst/>
                          <a:latin typeface="Calibri" panose="020F0502020204030204" pitchFamily="34" charset="0"/>
                          <a:cs typeface="Calibri" panose="020F0502020204030204" pitchFamily="34"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rowSpan="2">
                  <a:txBody>
                    <a:bodyPr/>
                    <a:lstStyle/>
                    <a:p>
                      <a:pPr algn="ct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Population</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a:t>
                      </a:r>
                      <a:endPar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07000"/>
                        </a:lnSpc>
                        <a:spcAft>
                          <a:spcPts val="0"/>
                        </a:spcAft>
                      </a:pPr>
                      <a:r>
                        <a:rPr lang="cs-CZ" sz="2400" b="1" dirty="0">
                          <a:solidFill>
                            <a:srgbClr val="000000"/>
                          </a:solidFill>
                          <a:effectLst/>
                          <a:latin typeface="Calibri" panose="020F0502020204030204" pitchFamily="34" charset="0"/>
                          <a:cs typeface="Calibri" panose="020F0502020204030204" pitchFamily="34" charset="0"/>
                        </a:rPr>
                        <a:t>15+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gridSpan="6">
                  <a:txBody>
                    <a:bodyPr/>
                    <a:lstStyle/>
                    <a:p>
                      <a:pPr algn="ct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Highest</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level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education</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achieved</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647817263"/>
                  </a:ext>
                </a:extLst>
              </a:tr>
              <a:tr h="917194">
                <a:tc vMerge="1">
                  <a:txBody>
                    <a:bodyPr/>
                    <a:lstStyle/>
                    <a:p>
                      <a:pPr>
                        <a:lnSpc>
                          <a:spcPct val="107000"/>
                        </a:lnSpc>
                        <a:spcAft>
                          <a:spcPts val="0"/>
                        </a:spcAft>
                      </a:pP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B9BD5"/>
                    </a:solidFill>
                  </a:tcPr>
                </a:tc>
                <a:tc vMerge="1">
                  <a:txBody>
                    <a:bodyPr/>
                    <a:lstStyle/>
                    <a:p>
                      <a:pPr>
                        <a:lnSpc>
                          <a:spcPct val="107000"/>
                        </a:lnSpc>
                        <a:spcAft>
                          <a:spcPts val="0"/>
                        </a:spcAft>
                      </a:pP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without</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education</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basic</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secondary</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advanced</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vocational</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higher</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education</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determined</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3808976207"/>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Jihlava</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42,477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4,925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27,124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7,099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2,439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2772771"/>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Svojkovice</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6427737"/>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Přibyslav</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3,131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2,120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846296"/>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Stříbrné Hory</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8935318"/>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Bartoušov</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3832838"/>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Česká Bělá</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569</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155767"/>
                  </a:ext>
                </a:extLst>
              </a:tr>
              <a:tr h="76397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Štěpánov nad Svratkou</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492916"/>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Koroužné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5853812"/>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Kadov</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681032"/>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Sněžné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599</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270572"/>
                  </a:ext>
                </a:extLst>
              </a:tr>
              <a:tr h="763975">
                <a:tc>
                  <a:txBody>
                    <a:bodyPr/>
                    <a:lstStyle/>
                    <a:p>
                      <a:pP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Fryšava pod Žákovou horou</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7262584"/>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Jemnice</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3,322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431</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2,296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376</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9826798"/>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Želetava</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176</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850</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9780776"/>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Humpolec</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9,192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941</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6,219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1,249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4440881"/>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Vyskytná</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6871209"/>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Kutná Hora</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17,111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10,763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2,780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7831324"/>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Jílové u Prahy</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4,019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2,440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5227854"/>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Stříbro</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6,415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4,120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0182367"/>
                  </a:ext>
                </a:extLst>
              </a:tr>
              <a:tr h="373335">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Kašperské Hory</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1,152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3081999"/>
                  </a:ext>
                </a:extLst>
              </a:tr>
              <a:tr h="373335">
                <a:tc>
                  <a:txBody>
                    <a:bodyPr/>
                    <a:lstStyle/>
                    <a:p>
                      <a:pP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Jáchymov</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1,932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7405" marR="374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299590"/>
                  </a:ext>
                </a:extLst>
              </a:tr>
            </a:tbl>
          </a:graphicData>
        </a:graphic>
      </p:graphicFrame>
    </p:spTree>
    <p:extLst>
      <p:ext uri="{BB962C8B-B14F-4D97-AF65-F5344CB8AC3E}">
        <p14:creationId xmlns:p14="http://schemas.microsoft.com/office/powerpoint/2010/main" val="954785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7">
            <a:extLst>
              <a:ext uri="{FF2B5EF4-FFF2-40B4-BE49-F238E27FC236}">
                <a16:creationId xmlns:a16="http://schemas.microsoft.com/office/drawing/2014/main" id="{43D3D339-9E36-4869-9C1E-62132A704299}"/>
              </a:ext>
            </a:extLst>
          </p:cNvPr>
          <p:cNvSpPr>
            <a:spLocks noGrp="1"/>
          </p:cNvSpPr>
          <p:nvPr>
            <p:ph type="title"/>
          </p:nvPr>
        </p:nvSpPr>
        <p:spPr>
          <a:xfrm>
            <a:off x="1371600" y="1104900"/>
            <a:ext cx="15240000" cy="1828800"/>
          </a:xfrm>
          <a:solidFill>
            <a:schemeClr val="accent5">
              <a:lumMod val="40000"/>
              <a:lumOff val="60000"/>
            </a:schemeClr>
          </a:solidFill>
        </p:spPr>
        <p:txBody>
          <a:bodyPr>
            <a:normAutofit fontScale="90000"/>
          </a:bodyPr>
          <a:lstStyle/>
          <a:p>
            <a:r>
              <a:rPr lang="cs-CZ" b="1" dirty="0">
                <a:latin typeface="Mont" panose="020B0604020202020204" charset="0"/>
              </a:rPr>
              <a:t>THE SPECIFIC NUMBER OF QUESTIONNAIRES FOR THE MUNICIPAL SURVEY, BASED ON POPULATION SIZE</a:t>
            </a:r>
          </a:p>
        </p:txBody>
      </p:sp>
      <p:graphicFrame>
        <p:nvGraphicFramePr>
          <p:cNvPr id="8" name="Tabulka 7">
            <a:extLst>
              <a:ext uri="{FF2B5EF4-FFF2-40B4-BE49-F238E27FC236}">
                <a16:creationId xmlns:a16="http://schemas.microsoft.com/office/drawing/2014/main" id="{7D39DD1E-8F0D-4B40-A26E-E6DCCB57D4F2}"/>
              </a:ext>
            </a:extLst>
          </p:cNvPr>
          <p:cNvGraphicFramePr>
            <a:graphicFrameLocks noGrp="1"/>
          </p:cNvGraphicFramePr>
          <p:nvPr>
            <p:extLst>
              <p:ext uri="{D42A27DB-BD31-4B8C-83A1-F6EECF244321}">
                <p14:modId xmlns:p14="http://schemas.microsoft.com/office/powerpoint/2010/main" val="2124859179"/>
              </p:ext>
            </p:extLst>
          </p:nvPr>
        </p:nvGraphicFramePr>
        <p:xfrm>
          <a:off x="2514600" y="3390900"/>
          <a:ext cx="12649200" cy="4766301"/>
        </p:xfrm>
        <a:graphic>
          <a:graphicData uri="http://schemas.openxmlformats.org/drawingml/2006/table">
            <a:tbl>
              <a:tblPr firstRow="1" firstCol="1" bandRow="1"/>
              <a:tblGrid>
                <a:gridCol w="4343399">
                  <a:extLst>
                    <a:ext uri="{9D8B030D-6E8A-4147-A177-3AD203B41FA5}">
                      <a16:colId xmlns:a16="http://schemas.microsoft.com/office/drawing/2014/main" val="2070401647"/>
                    </a:ext>
                  </a:extLst>
                </a:gridCol>
                <a:gridCol w="4088936">
                  <a:extLst>
                    <a:ext uri="{9D8B030D-6E8A-4147-A177-3AD203B41FA5}">
                      <a16:colId xmlns:a16="http://schemas.microsoft.com/office/drawing/2014/main" val="2297836407"/>
                    </a:ext>
                  </a:extLst>
                </a:gridCol>
                <a:gridCol w="4216865">
                  <a:extLst>
                    <a:ext uri="{9D8B030D-6E8A-4147-A177-3AD203B41FA5}">
                      <a16:colId xmlns:a16="http://schemas.microsoft.com/office/drawing/2014/main" val="3349168700"/>
                    </a:ext>
                  </a:extLst>
                </a:gridCol>
              </a:tblGrid>
              <a:tr h="315428">
                <a:tc>
                  <a:txBody>
                    <a:bodyPr/>
                    <a:lstStyle/>
                    <a:p>
                      <a:pPr>
                        <a:lnSpc>
                          <a:spcPct val="107000"/>
                        </a:lnSpc>
                        <a:spcAft>
                          <a:spcPts val="0"/>
                        </a:spcAft>
                      </a:pPr>
                      <a:r>
                        <a:rPr lang="cs-CZ" sz="2800" b="1">
                          <a:effectLst/>
                          <a:latin typeface="Calibri" panose="020F0502020204030204" pitchFamily="34" charset="0"/>
                          <a:ea typeface="Calibri" panose="020F0502020204030204" pitchFamily="34" charset="0"/>
                          <a:cs typeface="Calibri" panose="020F0502020204030204" pitchFamily="34" charset="0"/>
                        </a:rPr>
                        <a:t>Population</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800" b="1" dirty="0" err="1">
                          <a:effectLst/>
                          <a:latin typeface="Calibri" panose="020F0502020204030204" pitchFamily="34" charset="0"/>
                          <a:ea typeface="Calibri" panose="020F0502020204030204" pitchFamily="34" charset="0"/>
                          <a:cs typeface="Calibri" panose="020F0502020204030204" pitchFamily="34" charset="0"/>
                        </a:rPr>
                        <a:t>Questionnaire</a:t>
                      </a:r>
                      <a:r>
                        <a:rPr lang="cs-CZ" sz="2800" b="1" dirty="0">
                          <a:effectLst/>
                          <a:latin typeface="Calibri" panose="020F0502020204030204" pitchFamily="34" charset="0"/>
                          <a:ea typeface="Calibri" panose="020F0502020204030204" pitchFamily="34" charset="0"/>
                          <a:cs typeface="Calibri" panose="020F0502020204030204" pitchFamily="34" charset="0"/>
                        </a:rPr>
                        <a:t> </a:t>
                      </a:r>
                      <a:r>
                        <a:rPr lang="cs-CZ" sz="2800" b="1" dirty="0" err="1">
                          <a:effectLst/>
                          <a:latin typeface="Calibri" panose="020F0502020204030204" pitchFamily="34" charset="0"/>
                          <a:ea typeface="Calibri" panose="020F0502020204030204" pitchFamily="34" charset="0"/>
                          <a:cs typeface="Calibri" panose="020F0502020204030204" pitchFamily="34" charset="0"/>
                        </a:rPr>
                        <a:t>survey</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800" b="1">
                          <a:effectLst/>
                          <a:latin typeface="Calibri" panose="020F0502020204030204" pitchFamily="34" charset="0"/>
                          <a:ea typeface="Calibri" panose="020F0502020204030204" pitchFamily="34" charset="0"/>
                          <a:cs typeface="Calibri" panose="020F0502020204030204" pitchFamily="34" charset="0"/>
                        </a:rPr>
                        <a:t>Structured interviews</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949880418"/>
                  </a:ext>
                </a:extLst>
              </a:tr>
              <a:tr h="541249">
                <a:tc>
                  <a:txBody>
                    <a:bodyPr/>
                    <a:lstStyle/>
                    <a:p>
                      <a:pPr>
                        <a:lnSpc>
                          <a:spcPct val="107000"/>
                        </a:lnSpc>
                        <a:spcAft>
                          <a:spcPts val="0"/>
                        </a:spcAft>
                      </a:pPr>
                      <a:r>
                        <a:rPr lang="cs-CZ" sz="2800">
                          <a:effectLst/>
                          <a:latin typeface="Calibri" panose="020F0502020204030204" pitchFamily="34" charset="0"/>
                          <a:ea typeface="Calibri" panose="020F0502020204030204" pitchFamily="34" charset="0"/>
                          <a:cs typeface="Calibri" panose="020F0502020204030204" pitchFamily="34" charset="0"/>
                        </a:rPr>
                        <a:t>less than 500 inhabitants</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min. 20</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algn="ct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min. 10-15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437956"/>
                  </a:ext>
                </a:extLst>
              </a:tr>
              <a:tr h="541249">
                <a:tc>
                  <a:txBody>
                    <a:bodyPr/>
                    <a:lstStyle/>
                    <a:p>
                      <a:pP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500 – 2,999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min. 30</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val="3135743335"/>
                  </a:ext>
                </a:extLst>
              </a:tr>
              <a:tr h="541249">
                <a:tc>
                  <a:txBody>
                    <a:bodyPr/>
                    <a:lstStyle/>
                    <a:p>
                      <a:pP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3,000 – 4,999</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50</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val="2516649507"/>
                  </a:ext>
                </a:extLst>
              </a:tr>
              <a:tr h="541249">
                <a:tc>
                  <a:txBody>
                    <a:bodyPr/>
                    <a:lstStyle/>
                    <a:p>
                      <a:pP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5,000 – 9,999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100</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val="951680048"/>
                  </a:ext>
                </a:extLst>
              </a:tr>
              <a:tr h="541249">
                <a:tc>
                  <a:txBody>
                    <a:bodyPr/>
                    <a:lstStyle/>
                    <a:p>
                      <a:pP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10,000 – 19,999</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200</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val="897612388"/>
                  </a:ext>
                </a:extLst>
              </a:tr>
              <a:tr h="541249">
                <a:tc>
                  <a:txBody>
                    <a:bodyPr/>
                    <a:lstStyle/>
                    <a:p>
                      <a:pP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20,000 – 49,999</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300</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val="3365980400"/>
                  </a:ext>
                </a:extLst>
              </a:tr>
              <a:tr h="541249">
                <a:tc>
                  <a:txBody>
                    <a:bodyPr/>
                    <a:lstStyle/>
                    <a:p>
                      <a:pP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50,000 – 99,999</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500</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val="723317172"/>
                  </a:ext>
                </a:extLst>
              </a:tr>
              <a:tr h="541249">
                <a:tc>
                  <a:txBody>
                    <a:bodyPr/>
                    <a:lstStyle/>
                    <a:p>
                      <a:pP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100,000 and more</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effectLst/>
                          <a:latin typeface="Calibri" panose="020F0502020204030204" pitchFamily="34" charset="0"/>
                          <a:ea typeface="Calibri" panose="020F0502020204030204" pitchFamily="34" charset="0"/>
                          <a:cs typeface="Calibri" panose="020F0502020204030204" pitchFamily="34" charset="0"/>
                        </a:rPr>
                        <a:t>1,000</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val="419943217"/>
                  </a:ext>
                </a:extLst>
              </a:tr>
            </a:tbl>
          </a:graphicData>
        </a:graphic>
      </p:graphicFrame>
    </p:spTree>
    <p:extLst>
      <p:ext uri="{BB962C8B-B14F-4D97-AF65-F5344CB8AC3E}">
        <p14:creationId xmlns:p14="http://schemas.microsoft.com/office/powerpoint/2010/main" val="3760777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7">
            <a:extLst>
              <a:ext uri="{FF2B5EF4-FFF2-40B4-BE49-F238E27FC236}">
                <a16:creationId xmlns:a16="http://schemas.microsoft.com/office/drawing/2014/main" id="{E249ED84-D798-4675-84D4-0899BDA56907}"/>
              </a:ext>
            </a:extLst>
          </p:cNvPr>
          <p:cNvSpPr>
            <a:spLocks noGrp="1"/>
          </p:cNvSpPr>
          <p:nvPr>
            <p:ph type="title"/>
          </p:nvPr>
        </p:nvSpPr>
        <p:spPr>
          <a:xfrm>
            <a:off x="4610100" y="342900"/>
            <a:ext cx="9067800" cy="1143000"/>
          </a:xfrm>
          <a:solidFill>
            <a:schemeClr val="accent5">
              <a:lumMod val="40000"/>
              <a:lumOff val="60000"/>
            </a:schemeClr>
          </a:solidFill>
        </p:spPr>
        <p:txBody>
          <a:bodyPr>
            <a:normAutofit/>
          </a:bodyPr>
          <a:lstStyle/>
          <a:p>
            <a:r>
              <a:rPr lang="cs-CZ" b="1" dirty="0">
                <a:latin typeface="Mont" panose="020B0604020202020204" charset="0"/>
              </a:rPr>
              <a:t>QUESTIONNAIRE SURVEY</a:t>
            </a:r>
          </a:p>
        </p:txBody>
      </p:sp>
      <p:pic>
        <p:nvPicPr>
          <p:cNvPr id="3" name="Obrázek 2">
            <a:extLst>
              <a:ext uri="{FF2B5EF4-FFF2-40B4-BE49-F238E27FC236}">
                <a16:creationId xmlns:a16="http://schemas.microsoft.com/office/drawing/2014/main" id="{CFAB23CB-E993-4FB4-8987-C52425E3C9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65262" y="2903539"/>
            <a:ext cx="7785100" cy="5838825"/>
          </a:xfrm>
          <a:prstGeom prst="rect">
            <a:avLst/>
          </a:prstGeom>
        </p:spPr>
      </p:pic>
      <p:pic>
        <p:nvPicPr>
          <p:cNvPr id="11266" name="id-98F8DAAE-DF5C-46E3-8B6F-BC6C29627671" descr="Image.png">
            <a:extLst>
              <a:ext uri="{FF2B5EF4-FFF2-40B4-BE49-F238E27FC236}">
                <a16:creationId xmlns:a16="http://schemas.microsoft.com/office/drawing/2014/main" id="{D54E057F-D6CA-4600-A010-0FC6E06A3B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0777" y="1930401"/>
            <a:ext cx="5974612" cy="778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568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obsah 8">
            <a:extLst>
              <a:ext uri="{FF2B5EF4-FFF2-40B4-BE49-F238E27FC236}">
                <a16:creationId xmlns:a16="http://schemas.microsoft.com/office/drawing/2014/main" id="{1570A1D5-4BE6-4BF1-AA6A-C4CD9C206F71}"/>
              </a:ext>
            </a:extLst>
          </p:cNvPr>
          <p:cNvSpPr>
            <a:spLocks noGrp="1"/>
          </p:cNvSpPr>
          <p:nvPr>
            <p:ph idx="1"/>
          </p:nvPr>
        </p:nvSpPr>
        <p:spPr>
          <a:xfrm>
            <a:off x="1293934" y="2247900"/>
            <a:ext cx="15623931" cy="6743700"/>
          </a:xfrm>
        </p:spPr>
        <p:txBody>
          <a:bodyPr>
            <a:normAutofit/>
          </a:bodyPr>
          <a:lstStyle/>
          <a:p>
            <a:r>
              <a:rPr lang="en-GB" dirty="0"/>
              <a:t>996 residents of</a:t>
            </a:r>
            <a:r>
              <a:rPr lang="cs-CZ" dirty="0"/>
              <a:t> </a:t>
            </a:r>
            <a:r>
              <a:rPr lang="en-GB" dirty="0"/>
              <a:t>Jihlava and nine smaller mining-linked municipalities in the Vysočina Region</a:t>
            </a:r>
            <a:endParaRPr lang="cs-CZ" dirty="0"/>
          </a:p>
          <a:p>
            <a:r>
              <a:rPr lang="en-GB" dirty="0"/>
              <a:t>May 2024 to December 2025 </a:t>
            </a:r>
            <a:r>
              <a:rPr lang="cs-CZ" dirty="0"/>
              <a:t>(</a:t>
            </a:r>
            <a:r>
              <a:rPr lang="en-GB" dirty="0"/>
              <a:t>CAWI and </a:t>
            </a:r>
            <a:r>
              <a:rPr lang="cs-CZ" dirty="0"/>
              <a:t>PA</a:t>
            </a:r>
            <a:r>
              <a:rPr lang="en-GB" dirty="0"/>
              <a:t>PI methods</a:t>
            </a:r>
            <a:r>
              <a:rPr lang="cs-CZ" dirty="0"/>
              <a:t>)</a:t>
            </a:r>
            <a:endParaRPr lang="cs-CZ" sz="3600" dirty="0">
              <a:latin typeface="Mont" panose="020B0604020202020204" charset="0"/>
            </a:endParaRPr>
          </a:p>
        </p:txBody>
      </p:sp>
      <p:sp>
        <p:nvSpPr>
          <p:cNvPr id="7" name="Nadpis 7">
            <a:extLst>
              <a:ext uri="{FF2B5EF4-FFF2-40B4-BE49-F238E27FC236}">
                <a16:creationId xmlns:a16="http://schemas.microsoft.com/office/drawing/2014/main" id="{43D3D339-9E36-4869-9C1E-62132A704299}"/>
              </a:ext>
            </a:extLst>
          </p:cNvPr>
          <p:cNvSpPr>
            <a:spLocks noGrp="1"/>
          </p:cNvSpPr>
          <p:nvPr>
            <p:ph type="title"/>
          </p:nvPr>
        </p:nvSpPr>
        <p:spPr>
          <a:xfrm>
            <a:off x="266700" y="571500"/>
            <a:ext cx="17754600" cy="1143000"/>
          </a:xfrm>
          <a:solidFill>
            <a:schemeClr val="accent5">
              <a:lumMod val="40000"/>
              <a:lumOff val="60000"/>
            </a:schemeClr>
          </a:solidFill>
        </p:spPr>
        <p:txBody>
          <a:bodyPr>
            <a:normAutofit/>
          </a:bodyPr>
          <a:lstStyle/>
          <a:p>
            <a:r>
              <a:rPr lang="cs-CZ" b="1" dirty="0">
                <a:latin typeface="Mont" panose="020B0604020202020204" charset="0"/>
              </a:rPr>
              <a:t>MATERIALS AND METHODS</a:t>
            </a:r>
          </a:p>
        </p:txBody>
      </p:sp>
      <p:pic>
        <p:nvPicPr>
          <p:cNvPr id="4098" name="Obrázek 1">
            <a:extLst>
              <a:ext uri="{FF2B5EF4-FFF2-40B4-BE49-F238E27FC236}">
                <a16:creationId xmlns:a16="http://schemas.microsoft.com/office/drawing/2014/main" id="{D004B206-80C8-4916-992D-0AF89C64A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695" y="4229100"/>
            <a:ext cx="1320040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309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obsah 8">
            <a:extLst>
              <a:ext uri="{FF2B5EF4-FFF2-40B4-BE49-F238E27FC236}">
                <a16:creationId xmlns:a16="http://schemas.microsoft.com/office/drawing/2014/main" id="{1570A1D5-4BE6-4BF1-AA6A-C4CD9C206F71}"/>
              </a:ext>
            </a:extLst>
          </p:cNvPr>
          <p:cNvSpPr>
            <a:spLocks noGrp="1"/>
          </p:cNvSpPr>
          <p:nvPr>
            <p:ph idx="1"/>
          </p:nvPr>
        </p:nvSpPr>
        <p:spPr>
          <a:xfrm>
            <a:off x="1332034" y="2343150"/>
            <a:ext cx="15623931" cy="6743700"/>
          </a:xfrm>
        </p:spPr>
        <p:txBody>
          <a:bodyPr>
            <a:normAutofit/>
          </a:bodyPr>
          <a:lstStyle/>
          <a:p>
            <a:pPr marL="0" indent="0" algn="ctr">
              <a:buNone/>
            </a:pPr>
            <a:r>
              <a:rPr lang="en-GB" dirty="0"/>
              <a:t>Respondents' awareness and visitation of mining-related sites</a:t>
            </a:r>
            <a:endParaRPr lang="cs-CZ" sz="3600" dirty="0">
              <a:latin typeface="Mont" panose="020B0604020202020204" charset="0"/>
            </a:endParaRPr>
          </a:p>
        </p:txBody>
      </p:sp>
      <p:sp>
        <p:nvSpPr>
          <p:cNvPr id="7" name="Nadpis 7">
            <a:extLst>
              <a:ext uri="{FF2B5EF4-FFF2-40B4-BE49-F238E27FC236}">
                <a16:creationId xmlns:a16="http://schemas.microsoft.com/office/drawing/2014/main" id="{43D3D339-9E36-4869-9C1E-62132A704299}"/>
              </a:ext>
            </a:extLst>
          </p:cNvPr>
          <p:cNvSpPr>
            <a:spLocks noGrp="1"/>
          </p:cNvSpPr>
          <p:nvPr>
            <p:ph type="title"/>
          </p:nvPr>
        </p:nvSpPr>
        <p:spPr>
          <a:xfrm>
            <a:off x="228600" y="859706"/>
            <a:ext cx="17754600" cy="1143000"/>
          </a:xfrm>
          <a:solidFill>
            <a:schemeClr val="accent5">
              <a:lumMod val="40000"/>
              <a:lumOff val="60000"/>
            </a:schemeClr>
          </a:solidFill>
        </p:spPr>
        <p:txBody>
          <a:bodyPr>
            <a:normAutofit/>
          </a:bodyPr>
          <a:lstStyle/>
          <a:p>
            <a:r>
              <a:rPr lang="cs-CZ" b="1" dirty="0">
                <a:latin typeface="Mont" panose="020B0604020202020204" charset="0"/>
              </a:rPr>
              <a:t>RESULTS</a:t>
            </a:r>
          </a:p>
        </p:txBody>
      </p:sp>
      <p:pic>
        <p:nvPicPr>
          <p:cNvPr id="5122" name="Obrázek 1">
            <a:extLst>
              <a:ext uri="{FF2B5EF4-FFF2-40B4-BE49-F238E27FC236}">
                <a16:creationId xmlns:a16="http://schemas.microsoft.com/office/drawing/2014/main" id="{E9212B1E-DC4F-4E13-A67E-4F60B966B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19" y="3390900"/>
            <a:ext cx="17797162" cy="46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907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obsah 8">
            <a:extLst>
              <a:ext uri="{FF2B5EF4-FFF2-40B4-BE49-F238E27FC236}">
                <a16:creationId xmlns:a16="http://schemas.microsoft.com/office/drawing/2014/main" id="{1570A1D5-4BE6-4BF1-AA6A-C4CD9C206F71}"/>
              </a:ext>
            </a:extLst>
          </p:cNvPr>
          <p:cNvSpPr>
            <a:spLocks noGrp="1"/>
          </p:cNvSpPr>
          <p:nvPr>
            <p:ph idx="1"/>
          </p:nvPr>
        </p:nvSpPr>
        <p:spPr>
          <a:xfrm>
            <a:off x="1293934" y="2247900"/>
            <a:ext cx="15623931" cy="6743700"/>
          </a:xfrm>
        </p:spPr>
        <p:txBody>
          <a:bodyPr>
            <a:normAutofit/>
          </a:bodyPr>
          <a:lstStyle/>
          <a:p>
            <a:pPr marL="0" indent="0" algn="ctr">
              <a:buNone/>
            </a:pPr>
            <a:r>
              <a:rPr lang="en-GB" dirty="0"/>
              <a:t>Residents' pride in visitors and recommendation of mining-related sites</a:t>
            </a:r>
            <a:endParaRPr lang="cs-CZ" sz="3600" dirty="0">
              <a:latin typeface="Mont" panose="020B0604020202020204" charset="0"/>
            </a:endParaRPr>
          </a:p>
        </p:txBody>
      </p:sp>
      <p:sp>
        <p:nvSpPr>
          <p:cNvPr id="7" name="Nadpis 7">
            <a:extLst>
              <a:ext uri="{FF2B5EF4-FFF2-40B4-BE49-F238E27FC236}">
                <a16:creationId xmlns:a16="http://schemas.microsoft.com/office/drawing/2014/main" id="{43D3D339-9E36-4869-9C1E-62132A704299}"/>
              </a:ext>
            </a:extLst>
          </p:cNvPr>
          <p:cNvSpPr>
            <a:spLocks noGrp="1"/>
          </p:cNvSpPr>
          <p:nvPr>
            <p:ph type="title"/>
          </p:nvPr>
        </p:nvSpPr>
        <p:spPr>
          <a:xfrm>
            <a:off x="228600" y="859706"/>
            <a:ext cx="17754600" cy="1143000"/>
          </a:xfrm>
          <a:solidFill>
            <a:schemeClr val="accent5">
              <a:lumMod val="40000"/>
              <a:lumOff val="60000"/>
            </a:schemeClr>
          </a:solidFill>
        </p:spPr>
        <p:txBody>
          <a:bodyPr>
            <a:normAutofit/>
          </a:bodyPr>
          <a:lstStyle/>
          <a:p>
            <a:r>
              <a:rPr lang="cs-CZ" b="1" dirty="0">
                <a:latin typeface="Mont" panose="020B0604020202020204" charset="0"/>
              </a:rPr>
              <a:t>RESULTS</a:t>
            </a:r>
          </a:p>
        </p:txBody>
      </p:sp>
      <p:pic>
        <p:nvPicPr>
          <p:cNvPr id="6146" name="Obrázek 1">
            <a:extLst>
              <a:ext uri="{FF2B5EF4-FFF2-40B4-BE49-F238E27FC236}">
                <a16:creationId xmlns:a16="http://schemas.microsoft.com/office/drawing/2014/main" id="{29B3DE1F-8C65-42EB-9311-E02A080E1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78" y="3467100"/>
            <a:ext cx="18071043"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657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obsah 8">
            <a:extLst>
              <a:ext uri="{FF2B5EF4-FFF2-40B4-BE49-F238E27FC236}">
                <a16:creationId xmlns:a16="http://schemas.microsoft.com/office/drawing/2014/main" id="{1570A1D5-4BE6-4BF1-AA6A-C4CD9C206F71}"/>
              </a:ext>
            </a:extLst>
          </p:cNvPr>
          <p:cNvSpPr>
            <a:spLocks noGrp="1"/>
          </p:cNvSpPr>
          <p:nvPr>
            <p:ph idx="1"/>
          </p:nvPr>
        </p:nvSpPr>
        <p:spPr>
          <a:xfrm>
            <a:off x="1293934" y="2247900"/>
            <a:ext cx="15623931" cy="6743700"/>
          </a:xfrm>
        </p:spPr>
        <p:txBody>
          <a:bodyPr>
            <a:normAutofit/>
          </a:bodyPr>
          <a:lstStyle/>
          <a:p>
            <a:pPr algn="just">
              <a:lnSpc>
                <a:spcPct val="150000"/>
              </a:lnSpc>
            </a:pPr>
            <a:r>
              <a:rPr lang="cs-CZ" dirty="0"/>
              <a:t>S</a:t>
            </a:r>
            <a:r>
              <a:rPr lang="en-GB" dirty="0" err="1"/>
              <a:t>tudy</a:t>
            </a:r>
            <a:r>
              <a:rPr lang="en-GB" dirty="0"/>
              <a:t> illuminates </a:t>
            </a:r>
            <a:r>
              <a:rPr lang="en-GB" b="1" dirty="0">
                <a:solidFill>
                  <a:srgbClr val="FF0000"/>
                </a:solidFill>
              </a:rPr>
              <a:t>residents' high awareness of and visitation to mining heritage sites</a:t>
            </a:r>
            <a:r>
              <a:rPr lang="en-GB" dirty="0"/>
              <a:t>, alongside their perceptions of these sites as </a:t>
            </a:r>
            <a:r>
              <a:rPr lang="en-GB" b="1" dirty="0"/>
              <a:t>valuable tourism resources</a:t>
            </a:r>
            <a:r>
              <a:rPr lang="en-GB" dirty="0"/>
              <a:t>, with notable differences between Jihlava and the surrounding municipalities</a:t>
            </a:r>
            <a:r>
              <a:rPr lang="cs-CZ" dirty="0"/>
              <a:t>.</a:t>
            </a:r>
          </a:p>
          <a:p>
            <a:pPr algn="just">
              <a:lnSpc>
                <a:spcPct val="150000"/>
              </a:lnSpc>
            </a:pPr>
            <a:r>
              <a:rPr lang="en-GB" dirty="0"/>
              <a:t>With </a:t>
            </a:r>
            <a:r>
              <a:rPr lang="en-GB" b="1" dirty="0">
                <a:solidFill>
                  <a:srgbClr val="FF0000"/>
                </a:solidFill>
              </a:rPr>
              <a:t>great regional pride in visitors </a:t>
            </a:r>
            <a:r>
              <a:rPr lang="en-GB" dirty="0"/>
              <a:t>(68-69%) yet </a:t>
            </a:r>
            <a:r>
              <a:rPr lang="en-GB" b="1" dirty="0">
                <a:solidFill>
                  <a:srgbClr val="FF0000"/>
                </a:solidFill>
              </a:rPr>
              <a:t>differentiated recommendation behaviours</a:t>
            </a:r>
            <a:r>
              <a:rPr lang="en-GB" dirty="0"/>
              <a:t> – higher in Jihlava (54% positive) – the </a:t>
            </a:r>
            <a:r>
              <a:rPr lang="en-GB" b="1" dirty="0"/>
              <a:t>findings reveal how cultural identity and personal experiences shape community engagement</a:t>
            </a:r>
            <a:r>
              <a:rPr lang="en-GB" dirty="0"/>
              <a:t>. These insights enhance understanding of local relations to mining heritage and offer actionable guidance for destination management, heritage interpretation, and community-based tourism strategies in post-mining landscapes</a:t>
            </a:r>
            <a:r>
              <a:rPr lang="cs-CZ" dirty="0"/>
              <a:t>.</a:t>
            </a:r>
            <a:endParaRPr lang="cs-CZ" sz="3600" dirty="0">
              <a:latin typeface="Mont" panose="020B0604020202020204" charset="0"/>
            </a:endParaRPr>
          </a:p>
        </p:txBody>
      </p:sp>
      <p:sp>
        <p:nvSpPr>
          <p:cNvPr id="7" name="Nadpis 7">
            <a:extLst>
              <a:ext uri="{FF2B5EF4-FFF2-40B4-BE49-F238E27FC236}">
                <a16:creationId xmlns:a16="http://schemas.microsoft.com/office/drawing/2014/main" id="{43D3D339-9E36-4869-9C1E-62132A704299}"/>
              </a:ext>
            </a:extLst>
          </p:cNvPr>
          <p:cNvSpPr>
            <a:spLocks noGrp="1"/>
          </p:cNvSpPr>
          <p:nvPr>
            <p:ph type="title"/>
          </p:nvPr>
        </p:nvSpPr>
        <p:spPr>
          <a:xfrm>
            <a:off x="228600" y="859706"/>
            <a:ext cx="17754600" cy="1143000"/>
          </a:xfrm>
          <a:solidFill>
            <a:schemeClr val="accent6">
              <a:lumMod val="40000"/>
              <a:lumOff val="60000"/>
            </a:schemeClr>
          </a:solidFill>
        </p:spPr>
        <p:txBody>
          <a:bodyPr>
            <a:normAutofit/>
          </a:bodyPr>
          <a:lstStyle/>
          <a:p>
            <a:r>
              <a:rPr lang="cs-CZ" b="1" dirty="0">
                <a:latin typeface="Mont" panose="020B0604020202020204" charset="0"/>
              </a:rPr>
              <a:t>CONCLUSION</a:t>
            </a:r>
          </a:p>
        </p:txBody>
      </p:sp>
    </p:spTree>
    <p:extLst>
      <p:ext uri="{BB962C8B-B14F-4D97-AF65-F5344CB8AC3E}">
        <p14:creationId xmlns:p14="http://schemas.microsoft.com/office/powerpoint/2010/main" val="3410942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903992"/>
            <a:chOff x="0" y="0"/>
            <a:chExt cx="6186311" cy="982338"/>
          </a:xfrm>
        </p:grpSpPr>
        <p:sp>
          <p:nvSpPr>
            <p:cNvPr id="3" name="Freeform 3"/>
            <p:cNvSpPr/>
            <p:nvPr/>
          </p:nvSpPr>
          <p:spPr>
            <a:xfrm>
              <a:off x="0" y="0"/>
              <a:ext cx="6186311" cy="982338"/>
            </a:xfrm>
            <a:custGeom>
              <a:avLst/>
              <a:gdLst/>
              <a:ahLst/>
              <a:cxnLst/>
              <a:rect l="l" t="t" r="r" b="b"/>
              <a:pathLst>
                <a:path w="6186311" h="982338">
                  <a:moveTo>
                    <a:pt x="0" y="0"/>
                  </a:moveTo>
                  <a:lnTo>
                    <a:pt x="6186311" y="0"/>
                  </a:lnTo>
                  <a:lnTo>
                    <a:pt x="6186311" y="982338"/>
                  </a:lnTo>
                  <a:lnTo>
                    <a:pt x="0" y="982338"/>
                  </a:lnTo>
                  <a:close/>
                </a:path>
              </a:pathLst>
            </a:custGeom>
            <a:solidFill>
              <a:srgbClr val="E60013"/>
            </a:solidFill>
          </p:spPr>
        </p:sp>
      </p:grpSp>
      <p:sp>
        <p:nvSpPr>
          <p:cNvPr id="4" name="Freeform 4"/>
          <p:cNvSpPr/>
          <p:nvPr/>
        </p:nvSpPr>
        <p:spPr>
          <a:xfrm>
            <a:off x="11521299" y="0"/>
            <a:ext cx="6766701" cy="10287000"/>
          </a:xfrm>
          <a:custGeom>
            <a:avLst/>
            <a:gdLst/>
            <a:ahLst/>
            <a:cxnLst/>
            <a:rect l="l" t="t" r="r" b="b"/>
            <a:pathLst>
              <a:path w="6766701" h="10287000">
                <a:moveTo>
                  <a:pt x="0" y="0"/>
                </a:moveTo>
                <a:lnTo>
                  <a:pt x="6766701" y="0"/>
                </a:lnTo>
                <a:lnTo>
                  <a:pt x="6766701" y="10287000"/>
                </a:lnTo>
                <a:lnTo>
                  <a:pt x="0" y="10287000"/>
                </a:lnTo>
                <a:lnTo>
                  <a:pt x="0" y="0"/>
                </a:lnTo>
                <a:close/>
              </a:path>
            </a:pathLst>
          </a:custGeom>
          <a:blipFill>
            <a:blip r:embed="rId2"/>
            <a:stretch>
              <a:fillRect l="-444" r="-444"/>
            </a:stretch>
          </a:blipFill>
        </p:spPr>
      </p:sp>
      <p:sp>
        <p:nvSpPr>
          <p:cNvPr id="5" name="TextBox 5"/>
          <p:cNvSpPr txBox="1"/>
          <p:nvPr/>
        </p:nvSpPr>
        <p:spPr>
          <a:xfrm>
            <a:off x="1143001" y="3145712"/>
            <a:ext cx="10151190" cy="778162"/>
          </a:xfrm>
          <a:prstGeom prst="rect">
            <a:avLst/>
          </a:prstGeom>
        </p:spPr>
        <p:txBody>
          <a:bodyPr wrap="square" lIns="0" tIns="0" rIns="0" bIns="0" rtlCol="0" anchor="t">
            <a:spAutoFit/>
          </a:bodyPr>
          <a:lstStyle/>
          <a:p>
            <a:pPr algn="r">
              <a:lnSpc>
                <a:spcPts val="6266"/>
              </a:lnSpc>
            </a:pPr>
            <a:r>
              <a:rPr lang="cs-CZ" sz="4476" dirty="0">
                <a:solidFill>
                  <a:srgbClr val="000000"/>
                </a:solidFill>
                <a:latin typeface="Mont"/>
                <a:ea typeface="Mont"/>
                <a:cs typeface="Mont"/>
                <a:sym typeface="Mont"/>
              </a:rPr>
              <a:t>THANK YOU FOR YOUR ATTENTION</a:t>
            </a:r>
            <a:endParaRPr lang="en-US" sz="4476" dirty="0">
              <a:solidFill>
                <a:srgbClr val="000000"/>
              </a:solidFill>
              <a:latin typeface="Mont"/>
              <a:ea typeface="Mont"/>
              <a:cs typeface="Mont"/>
              <a:sym typeface="Mont"/>
            </a:endParaRPr>
          </a:p>
        </p:txBody>
      </p:sp>
      <p:sp>
        <p:nvSpPr>
          <p:cNvPr id="6" name="TextBox 6"/>
          <p:cNvSpPr txBox="1"/>
          <p:nvPr/>
        </p:nvSpPr>
        <p:spPr>
          <a:xfrm>
            <a:off x="959472" y="4685946"/>
            <a:ext cx="10151190" cy="3037435"/>
          </a:xfrm>
          <a:prstGeom prst="rect">
            <a:avLst/>
          </a:prstGeom>
        </p:spPr>
        <p:txBody>
          <a:bodyPr wrap="square" lIns="0" tIns="0" rIns="0" bIns="0" rtlCol="0" anchor="t">
            <a:spAutoFit/>
          </a:bodyPr>
          <a:lstStyle/>
          <a:p>
            <a:pPr algn="r">
              <a:lnSpc>
                <a:spcPts val="3432"/>
              </a:lnSpc>
            </a:pPr>
            <a:r>
              <a:rPr lang="cs-CZ" sz="2451" dirty="0">
                <a:solidFill>
                  <a:srgbClr val="000000"/>
                </a:solidFill>
                <a:latin typeface="Mont"/>
                <a:ea typeface="Mont"/>
                <a:cs typeface="Mont"/>
                <a:sym typeface="Mont"/>
              </a:rPr>
              <a:t>Blanka Šimánková Hornová, Tomáš Čihák, Stanislava Pachrová</a:t>
            </a:r>
          </a:p>
          <a:p>
            <a:pPr algn="r">
              <a:lnSpc>
                <a:spcPts val="3432"/>
              </a:lnSpc>
            </a:pPr>
            <a:r>
              <a:rPr lang="en-US" sz="2451" dirty="0">
                <a:solidFill>
                  <a:srgbClr val="000000"/>
                </a:solidFill>
                <a:latin typeface="Mont"/>
                <a:ea typeface="Mont"/>
                <a:cs typeface="Mont"/>
                <a:sym typeface="Mont"/>
              </a:rPr>
              <a:t>College of Polytechnics </a:t>
            </a:r>
            <a:r>
              <a:rPr lang="en-US" sz="2451" dirty="0" err="1">
                <a:solidFill>
                  <a:srgbClr val="000000"/>
                </a:solidFill>
                <a:latin typeface="Mont"/>
                <a:ea typeface="Mont"/>
                <a:cs typeface="Mont"/>
                <a:sym typeface="Mont"/>
              </a:rPr>
              <a:t>Jihlava</a:t>
            </a:r>
            <a:endParaRPr lang="en-US" sz="2451" dirty="0">
              <a:solidFill>
                <a:srgbClr val="000000"/>
              </a:solidFill>
              <a:latin typeface="Mont"/>
              <a:ea typeface="Mont"/>
              <a:cs typeface="Mont"/>
              <a:sym typeface="Mont"/>
            </a:endParaRPr>
          </a:p>
          <a:p>
            <a:pPr algn="r">
              <a:lnSpc>
                <a:spcPts val="3432"/>
              </a:lnSpc>
            </a:pPr>
            <a:r>
              <a:rPr lang="en-US" sz="2451" dirty="0" err="1">
                <a:solidFill>
                  <a:srgbClr val="000000"/>
                </a:solidFill>
                <a:latin typeface="Mont"/>
                <a:ea typeface="Mont"/>
                <a:cs typeface="Mont"/>
                <a:sym typeface="Mont"/>
              </a:rPr>
              <a:t>Tolstého</a:t>
            </a:r>
            <a:r>
              <a:rPr lang="en-US" sz="2451" dirty="0">
                <a:solidFill>
                  <a:srgbClr val="000000"/>
                </a:solidFill>
                <a:latin typeface="Mont"/>
                <a:ea typeface="Mont"/>
                <a:cs typeface="Mont"/>
                <a:sym typeface="Mont"/>
              </a:rPr>
              <a:t> 16</a:t>
            </a:r>
            <a:r>
              <a:rPr lang="cs-CZ" sz="2451" dirty="0">
                <a:solidFill>
                  <a:srgbClr val="000000"/>
                </a:solidFill>
                <a:latin typeface="Mont"/>
                <a:ea typeface="Mont"/>
                <a:cs typeface="Mont"/>
                <a:sym typeface="Mont"/>
              </a:rPr>
              <a:t>, </a:t>
            </a:r>
            <a:r>
              <a:rPr lang="en-US" sz="2451" dirty="0">
                <a:solidFill>
                  <a:srgbClr val="000000"/>
                </a:solidFill>
                <a:latin typeface="Mont"/>
                <a:ea typeface="Mont"/>
                <a:cs typeface="Mont"/>
                <a:sym typeface="Mont"/>
              </a:rPr>
              <a:t>586 01 Jihlava</a:t>
            </a:r>
            <a:r>
              <a:rPr lang="cs-CZ" sz="2451" dirty="0">
                <a:solidFill>
                  <a:srgbClr val="000000"/>
                </a:solidFill>
                <a:latin typeface="Mont"/>
                <a:ea typeface="Mont"/>
                <a:cs typeface="Mont"/>
                <a:sym typeface="Mont"/>
              </a:rPr>
              <a:t>, </a:t>
            </a:r>
            <a:r>
              <a:rPr lang="en-US" sz="2451" dirty="0">
                <a:solidFill>
                  <a:srgbClr val="000000"/>
                </a:solidFill>
                <a:latin typeface="Mont"/>
                <a:ea typeface="Mont"/>
                <a:cs typeface="Mont"/>
                <a:sym typeface="Mont"/>
              </a:rPr>
              <a:t>Czech Republic</a:t>
            </a:r>
            <a:endParaRPr lang="cs-CZ" sz="2451" dirty="0">
              <a:solidFill>
                <a:srgbClr val="000000"/>
              </a:solidFill>
              <a:latin typeface="Mont"/>
              <a:ea typeface="Mont"/>
              <a:cs typeface="Mont"/>
              <a:sym typeface="Mont"/>
            </a:endParaRPr>
          </a:p>
          <a:p>
            <a:pPr algn="r">
              <a:lnSpc>
                <a:spcPts val="3432"/>
              </a:lnSpc>
            </a:pPr>
            <a:endParaRPr lang="en-US" sz="2451" dirty="0">
              <a:solidFill>
                <a:srgbClr val="000000"/>
              </a:solidFill>
              <a:latin typeface="Mont"/>
              <a:ea typeface="Mont"/>
              <a:cs typeface="Mont"/>
              <a:sym typeface="Mont"/>
            </a:endParaRPr>
          </a:p>
          <a:p>
            <a:pPr algn="r">
              <a:lnSpc>
                <a:spcPts val="3432"/>
              </a:lnSpc>
            </a:pPr>
            <a:r>
              <a:rPr lang="en-US" sz="2451" dirty="0">
                <a:solidFill>
                  <a:srgbClr val="000000"/>
                </a:solidFill>
                <a:latin typeface="Mont"/>
                <a:ea typeface="Mont"/>
                <a:cs typeface="Mont"/>
                <a:sym typeface="Mont"/>
              </a:rPr>
              <a:t>E-mail</a:t>
            </a:r>
            <a:r>
              <a:rPr lang="cs-CZ" sz="2451" dirty="0">
                <a:solidFill>
                  <a:srgbClr val="000000"/>
                </a:solidFill>
                <a:latin typeface="Mont"/>
                <a:ea typeface="Mont"/>
                <a:cs typeface="Mont"/>
                <a:sym typeface="Mont"/>
              </a:rPr>
              <a:t>s</a:t>
            </a:r>
            <a:r>
              <a:rPr lang="en-US" sz="2451" dirty="0">
                <a:solidFill>
                  <a:srgbClr val="000000"/>
                </a:solidFill>
                <a:latin typeface="Mont"/>
                <a:ea typeface="Mont"/>
                <a:cs typeface="Mont"/>
                <a:sym typeface="Mont"/>
              </a:rPr>
              <a:t>:</a:t>
            </a:r>
            <a:r>
              <a:rPr lang="cs-CZ" sz="2451" dirty="0">
                <a:solidFill>
                  <a:srgbClr val="000000"/>
                </a:solidFill>
                <a:latin typeface="Mont"/>
                <a:ea typeface="Mont"/>
                <a:cs typeface="Mont"/>
                <a:sym typeface="Mont"/>
              </a:rPr>
              <a:t> </a:t>
            </a:r>
            <a:r>
              <a:rPr lang="cs-CZ" sz="2451" dirty="0">
                <a:solidFill>
                  <a:srgbClr val="000000"/>
                </a:solidFill>
                <a:latin typeface="Mont"/>
                <a:ea typeface="Mont"/>
                <a:cs typeface="Mont"/>
                <a:sym typeface="Mont"/>
                <a:hlinkClick r:id="rId3"/>
              </a:rPr>
              <a:t>blanka.simankovahornova@vspj.cz</a:t>
            </a:r>
            <a:r>
              <a:rPr lang="cs-CZ" sz="2451" dirty="0">
                <a:solidFill>
                  <a:srgbClr val="000000"/>
                </a:solidFill>
                <a:latin typeface="Mont"/>
                <a:ea typeface="Mont"/>
                <a:cs typeface="Mont"/>
                <a:sym typeface="Mont"/>
              </a:rPr>
              <a:t> </a:t>
            </a:r>
            <a:r>
              <a:rPr lang="en-US" sz="2451" dirty="0">
                <a:solidFill>
                  <a:srgbClr val="000000"/>
                </a:solidFill>
                <a:latin typeface="Mont"/>
                <a:ea typeface="Mont"/>
                <a:cs typeface="Mont"/>
                <a:sym typeface="Mont"/>
              </a:rPr>
              <a:t> </a:t>
            </a:r>
            <a:r>
              <a:rPr lang="cs-CZ" sz="2451" dirty="0" err="1">
                <a:solidFill>
                  <a:srgbClr val="000000"/>
                </a:solidFill>
                <a:latin typeface="Mont"/>
                <a:ea typeface="Mont"/>
                <a:cs typeface="Mont"/>
                <a:sym typeface="Mont"/>
                <a:hlinkClick r:id="rId4"/>
              </a:rPr>
              <a:t>tomas.cihak</a:t>
            </a:r>
            <a:r>
              <a:rPr lang="en-US" sz="2451" dirty="0">
                <a:solidFill>
                  <a:srgbClr val="000000"/>
                </a:solidFill>
                <a:latin typeface="Mont"/>
                <a:ea typeface="Mont"/>
                <a:cs typeface="Mont"/>
                <a:sym typeface="Mont"/>
                <a:hlinkClick r:id="rId4"/>
              </a:rPr>
              <a:t>@vspj.cz</a:t>
            </a:r>
            <a:endParaRPr lang="cs-CZ" sz="2451" dirty="0">
              <a:solidFill>
                <a:srgbClr val="000000"/>
              </a:solidFill>
              <a:latin typeface="Mont"/>
              <a:ea typeface="Mont"/>
              <a:cs typeface="Mont"/>
              <a:sym typeface="Mont"/>
            </a:endParaRPr>
          </a:p>
          <a:p>
            <a:pPr algn="r">
              <a:lnSpc>
                <a:spcPts val="3432"/>
              </a:lnSpc>
            </a:pPr>
            <a:r>
              <a:rPr lang="cs-CZ" sz="2451" dirty="0">
                <a:solidFill>
                  <a:srgbClr val="000000"/>
                </a:solidFill>
                <a:latin typeface="Mont"/>
                <a:ea typeface="Mont"/>
                <a:cs typeface="Mont"/>
                <a:sym typeface="Mont"/>
                <a:hlinkClick r:id="rId5"/>
              </a:rPr>
              <a:t>stanislava.pachrova@vspj.cz</a:t>
            </a:r>
            <a:r>
              <a:rPr lang="cs-CZ" sz="2451" dirty="0">
                <a:solidFill>
                  <a:srgbClr val="000000"/>
                </a:solidFill>
                <a:latin typeface="Mont"/>
                <a:ea typeface="Mont"/>
                <a:cs typeface="Mont"/>
                <a:sym typeface="Mont"/>
              </a:rPr>
              <a:t> </a:t>
            </a:r>
            <a:r>
              <a:rPr lang="en-US" sz="2451" dirty="0">
                <a:solidFill>
                  <a:srgbClr val="000000"/>
                </a:solidFill>
                <a:latin typeface="Mont"/>
                <a:ea typeface="Mont"/>
                <a:cs typeface="Mont"/>
                <a:sym typeface="Mont"/>
              </a:rPr>
              <a:t> </a:t>
            </a:r>
          </a:p>
        </p:txBody>
      </p:sp>
      <p:sp>
        <p:nvSpPr>
          <p:cNvPr id="7" name="Freeform 7"/>
          <p:cNvSpPr/>
          <p:nvPr/>
        </p:nvSpPr>
        <p:spPr>
          <a:xfrm>
            <a:off x="289324" y="0"/>
            <a:ext cx="1924872" cy="1765878"/>
          </a:xfrm>
          <a:custGeom>
            <a:avLst/>
            <a:gdLst/>
            <a:ahLst/>
            <a:cxnLst/>
            <a:rect l="l" t="t" r="r" b="b"/>
            <a:pathLst>
              <a:path w="1924872" h="1765878">
                <a:moveTo>
                  <a:pt x="0" y="0"/>
                </a:moveTo>
                <a:lnTo>
                  <a:pt x="1924872" y="0"/>
                </a:lnTo>
                <a:lnTo>
                  <a:pt x="1924872" y="1765878"/>
                </a:lnTo>
                <a:lnTo>
                  <a:pt x="0" y="1765878"/>
                </a:lnTo>
                <a:lnTo>
                  <a:pt x="0" y="0"/>
                </a:lnTo>
                <a:close/>
              </a:path>
            </a:pathLst>
          </a:custGeom>
          <a:blipFill>
            <a:blip r:embed="rId6"/>
            <a:stretch>
              <a:fillRect/>
            </a:stretch>
          </a:blipFill>
        </p:spPr>
      </p:sp>
      <p:grpSp>
        <p:nvGrpSpPr>
          <p:cNvPr id="8" name="Group 8"/>
          <p:cNvGrpSpPr/>
          <p:nvPr/>
        </p:nvGrpSpPr>
        <p:grpSpPr>
          <a:xfrm>
            <a:off x="-133681" y="7078456"/>
            <a:ext cx="2770881" cy="3442717"/>
            <a:chOff x="0" y="0"/>
            <a:chExt cx="729779" cy="906724"/>
          </a:xfrm>
        </p:grpSpPr>
        <p:sp>
          <p:nvSpPr>
            <p:cNvPr id="9" name="Freeform 9"/>
            <p:cNvSpPr/>
            <p:nvPr/>
          </p:nvSpPr>
          <p:spPr>
            <a:xfrm>
              <a:off x="0" y="0"/>
              <a:ext cx="729779" cy="906724"/>
            </a:xfrm>
            <a:custGeom>
              <a:avLst/>
              <a:gdLst/>
              <a:ahLst/>
              <a:cxnLst/>
              <a:rect l="l" t="t" r="r" b="b"/>
              <a:pathLst>
                <a:path w="729779" h="906724">
                  <a:moveTo>
                    <a:pt x="0" y="0"/>
                  </a:moveTo>
                  <a:lnTo>
                    <a:pt x="729779" y="0"/>
                  </a:lnTo>
                  <a:lnTo>
                    <a:pt x="729779" y="906724"/>
                  </a:lnTo>
                  <a:lnTo>
                    <a:pt x="0" y="906724"/>
                  </a:lnTo>
                  <a:close/>
                </a:path>
              </a:pathLst>
            </a:custGeom>
            <a:solidFill>
              <a:srgbClr val="496A7F"/>
            </a:solidFill>
          </p:spPr>
        </p:sp>
        <p:sp>
          <p:nvSpPr>
            <p:cNvPr id="10" name="TextBox 10"/>
            <p:cNvSpPr txBox="1"/>
            <p:nvPr/>
          </p:nvSpPr>
          <p:spPr>
            <a:xfrm>
              <a:off x="0" y="-104775"/>
              <a:ext cx="729779" cy="1011499"/>
            </a:xfrm>
            <a:prstGeom prst="rect">
              <a:avLst/>
            </a:prstGeom>
          </p:spPr>
          <p:txBody>
            <a:bodyPr lIns="50800" tIns="50800" rIns="50800" bIns="50800" rtlCol="0" anchor="ctr"/>
            <a:lstStyle/>
            <a:p>
              <a:pPr algn="ctr">
                <a:lnSpc>
                  <a:spcPts val="2400"/>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obsah 8">
            <a:extLst>
              <a:ext uri="{FF2B5EF4-FFF2-40B4-BE49-F238E27FC236}">
                <a16:creationId xmlns:a16="http://schemas.microsoft.com/office/drawing/2014/main" id="{1570A1D5-4BE6-4BF1-AA6A-C4CD9C206F71}"/>
              </a:ext>
            </a:extLst>
          </p:cNvPr>
          <p:cNvSpPr>
            <a:spLocks noGrp="1"/>
          </p:cNvSpPr>
          <p:nvPr>
            <p:ph idx="1"/>
          </p:nvPr>
        </p:nvSpPr>
        <p:spPr>
          <a:xfrm>
            <a:off x="1257301" y="2843214"/>
            <a:ext cx="9182100" cy="6743700"/>
          </a:xfrm>
        </p:spPr>
        <p:txBody>
          <a:bodyPr>
            <a:normAutofit/>
          </a:bodyPr>
          <a:lstStyle/>
          <a:p>
            <a:r>
              <a:rPr lang="cs-CZ" sz="3600" dirty="0"/>
              <a:t>Project </a:t>
            </a:r>
            <a:r>
              <a:rPr lang="en-GB" i="1" dirty="0"/>
              <a:t>Historical Mining Sites in the Vysočina Region as Evidence of Societal Development and Objects of Cultural Heritage</a:t>
            </a:r>
            <a:r>
              <a:rPr lang="en-GB" dirty="0"/>
              <a:t>” (project no. DH23P03OVV057</a:t>
            </a:r>
            <a:endParaRPr lang="cs-CZ" dirty="0"/>
          </a:p>
          <a:p>
            <a:r>
              <a:rPr lang="en-GB" dirty="0"/>
              <a:t>NAKI III programme</a:t>
            </a:r>
            <a:r>
              <a:rPr lang="cs-CZ" dirty="0"/>
              <a:t>, </a:t>
            </a:r>
            <a:r>
              <a:rPr lang="en-GB" dirty="0"/>
              <a:t>Ministry of Culture of the Czech Republic </a:t>
            </a:r>
            <a:endParaRPr lang="cs-CZ" dirty="0"/>
          </a:p>
          <a:p>
            <a:r>
              <a:rPr lang="cs-CZ" dirty="0"/>
              <a:t>Project </a:t>
            </a:r>
            <a:r>
              <a:rPr lang="cs-CZ" dirty="0" err="1"/>
              <a:t>partners</a:t>
            </a:r>
            <a:r>
              <a:rPr lang="cs-CZ" dirty="0"/>
              <a:t>:</a:t>
            </a:r>
          </a:p>
          <a:p>
            <a:pPr lvl="1"/>
            <a:r>
              <a:rPr lang="cs-CZ" dirty="0" err="1"/>
              <a:t>The</a:t>
            </a:r>
            <a:r>
              <a:rPr lang="cs-CZ" dirty="0"/>
              <a:t> Vysočina Museum in Jihlava</a:t>
            </a:r>
          </a:p>
          <a:p>
            <a:pPr lvl="1"/>
            <a:r>
              <a:rPr lang="cs-CZ" dirty="0"/>
              <a:t>I</a:t>
            </a:r>
            <a:r>
              <a:rPr lang="en-US" dirty="0" err="1"/>
              <a:t>nstitute</a:t>
            </a:r>
            <a:r>
              <a:rPr lang="en-US" dirty="0"/>
              <a:t> of Theoretical and Applied Mechanics, Czech Academy of Sciences</a:t>
            </a:r>
            <a:endParaRPr lang="cs-CZ" dirty="0"/>
          </a:p>
          <a:p>
            <a:pPr lvl="1"/>
            <a:r>
              <a:rPr lang="cs-CZ" dirty="0" err="1"/>
              <a:t>College</a:t>
            </a:r>
            <a:r>
              <a:rPr lang="cs-CZ" dirty="0"/>
              <a:t> </a:t>
            </a:r>
            <a:r>
              <a:rPr lang="cs-CZ" dirty="0" err="1"/>
              <a:t>of</a:t>
            </a:r>
            <a:r>
              <a:rPr lang="cs-CZ" dirty="0"/>
              <a:t> </a:t>
            </a:r>
            <a:r>
              <a:rPr lang="cs-CZ" dirty="0" err="1"/>
              <a:t>Polytechnics</a:t>
            </a:r>
            <a:r>
              <a:rPr lang="cs-CZ" dirty="0"/>
              <a:t> Jihlava</a:t>
            </a:r>
          </a:p>
          <a:p>
            <a:r>
              <a:rPr lang="cs-CZ" sz="3600" dirty="0" err="1"/>
              <a:t>Implementation</a:t>
            </a:r>
            <a:r>
              <a:rPr lang="cs-CZ" sz="3600" dirty="0"/>
              <a:t> period: 2023-2027</a:t>
            </a:r>
          </a:p>
          <a:p>
            <a:endParaRPr lang="cs-CZ" sz="3600" dirty="0"/>
          </a:p>
          <a:p>
            <a:endParaRPr lang="cs-CZ" dirty="0"/>
          </a:p>
        </p:txBody>
      </p:sp>
      <p:sp>
        <p:nvSpPr>
          <p:cNvPr id="7" name="Nadpis 7">
            <a:extLst>
              <a:ext uri="{FF2B5EF4-FFF2-40B4-BE49-F238E27FC236}">
                <a16:creationId xmlns:a16="http://schemas.microsoft.com/office/drawing/2014/main" id="{96C180FE-ECAF-4F8E-A21F-453197446C94}"/>
              </a:ext>
            </a:extLst>
          </p:cNvPr>
          <p:cNvSpPr>
            <a:spLocks noGrp="1"/>
          </p:cNvSpPr>
          <p:nvPr>
            <p:ph type="title"/>
          </p:nvPr>
        </p:nvSpPr>
        <p:spPr>
          <a:xfrm>
            <a:off x="1257301" y="952500"/>
            <a:ext cx="8229600" cy="1143000"/>
          </a:xfrm>
          <a:solidFill>
            <a:schemeClr val="accent5">
              <a:lumMod val="40000"/>
              <a:lumOff val="60000"/>
            </a:schemeClr>
          </a:solidFill>
        </p:spPr>
        <p:txBody>
          <a:bodyPr/>
          <a:lstStyle/>
          <a:p>
            <a:r>
              <a:rPr lang="cs-CZ" b="1" dirty="0">
                <a:latin typeface="Mont" panose="020B0604020202020204" charset="0"/>
              </a:rPr>
              <a:t>WHY ARE WE HERE?</a:t>
            </a:r>
          </a:p>
        </p:txBody>
      </p:sp>
      <p:pic>
        <p:nvPicPr>
          <p:cNvPr id="4" name="Obrázek 3">
            <a:extLst>
              <a:ext uri="{FF2B5EF4-FFF2-40B4-BE49-F238E27FC236}">
                <a16:creationId xmlns:a16="http://schemas.microsoft.com/office/drawing/2014/main" id="{737C0583-AC97-4C5C-A1D5-83AB80620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9143" y="7620"/>
            <a:ext cx="7274097" cy="10287000"/>
          </a:xfrm>
          <a:prstGeom prst="rect">
            <a:avLst/>
          </a:prstGeom>
        </p:spPr>
      </p:pic>
    </p:spTree>
    <p:extLst>
      <p:ext uri="{BB962C8B-B14F-4D97-AF65-F5344CB8AC3E}">
        <p14:creationId xmlns:p14="http://schemas.microsoft.com/office/powerpoint/2010/main" val="2943829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obsah 8">
            <a:extLst>
              <a:ext uri="{FF2B5EF4-FFF2-40B4-BE49-F238E27FC236}">
                <a16:creationId xmlns:a16="http://schemas.microsoft.com/office/drawing/2014/main" id="{1570A1D5-4BE6-4BF1-AA6A-C4CD9C206F71}"/>
              </a:ext>
            </a:extLst>
          </p:cNvPr>
          <p:cNvSpPr>
            <a:spLocks noGrp="1"/>
          </p:cNvSpPr>
          <p:nvPr>
            <p:ph idx="1"/>
          </p:nvPr>
        </p:nvSpPr>
        <p:spPr>
          <a:xfrm>
            <a:off x="1257300" y="2095500"/>
            <a:ext cx="15623931" cy="7491414"/>
          </a:xfrm>
        </p:spPr>
        <p:txBody>
          <a:bodyPr>
            <a:normAutofit/>
          </a:bodyPr>
          <a:lstStyle/>
          <a:p>
            <a:r>
              <a:rPr lang="en-US" sz="3600" b="1" dirty="0"/>
              <a:t>The </a:t>
            </a:r>
            <a:r>
              <a:rPr lang="cs-CZ" sz="3600" b="1" dirty="0"/>
              <a:t>Project O</a:t>
            </a:r>
            <a:r>
              <a:rPr lang="en-US" sz="3600" b="1" dirty="0" err="1"/>
              <a:t>bjective</a:t>
            </a:r>
            <a:r>
              <a:rPr lang="cs-CZ" sz="3600" dirty="0"/>
              <a:t>:</a:t>
            </a:r>
          </a:p>
          <a:p>
            <a:pPr lvl="1"/>
            <a:r>
              <a:rPr lang="en-US" sz="3200" dirty="0"/>
              <a:t>develop tools and define procedures that will enable us to understand historical mining works and the extraction of raw materials in general not only as a fundamental element of societal development, but also as significant drivers of—and evidence of—landscape evolution, as well as key components of cultural identity, national characteristics, and their evolution over time. At the same time, the project addresses the issues of understanding, protecting, </a:t>
            </a:r>
            <a:r>
              <a:rPr lang="en-US" sz="3200" b="1" dirty="0"/>
              <a:t>interpreting, and utilizing historical mining works as an important form of cultural heritage</a:t>
            </a:r>
            <a:r>
              <a:rPr lang="en-US" sz="3200" dirty="0"/>
              <a:t>. The project offers </a:t>
            </a:r>
            <a:r>
              <a:rPr lang="en-US" sz="3200" b="1" dirty="0"/>
              <a:t>new perspectives on historical mining works as elements of cultural identity that are currently under serious threat, while also providing tools for their effective protection, utilization, and interpretation</a:t>
            </a:r>
            <a:r>
              <a:rPr lang="en-US" sz="3200" dirty="0"/>
              <a:t>.</a:t>
            </a:r>
            <a:endParaRPr lang="cs-CZ" sz="3200" dirty="0"/>
          </a:p>
          <a:p>
            <a:r>
              <a:rPr lang="cs-CZ" sz="3600" b="1" dirty="0" err="1"/>
              <a:t>Key</a:t>
            </a:r>
            <a:r>
              <a:rPr lang="cs-CZ" sz="3600" b="1" dirty="0"/>
              <a:t> </a:t>
            </a:r>
            <a:r>
              <a:rPr lang="cs-CZ" sz="3600" b="1" dirty="0" err="1"/>
              <a:t>Planned</a:t>
            </a:r>
            <a:r>
              <a:rPr lang="cs-CZ" sz="3600" b="1" dirty="0"/>
              <a:t> </a:t>
            </a:r>
            <a:r>
              <a:rPr lang="cs-CZ" sz="3600" b="1" dirty="0" err="1"/>
              <a:t>Outcomes</a:t>
            </a:r>
            <a:r>
              <a:rPr lang="cs-CZ" sz="3600" b="1" dirty="0"/>
              <a:t> </a:t>
            </a:r>
            <a:r>
              <a:rPr lang="cs-CZ" sz="3600" dirty="0"/>
              <a:t>(</a:t>
            </a:r>
            <a:r>
              <a:rPr lang="cs-CZ" sz="3600" dirty="0" err="1"/>
              <a:t>College</a:t>
            </a:r>
            <a:r>
              <a:rPr lang="cs-CZ" sz="3600" dirty="0"/>
              <a:t> </a:t>
            </a:r>
            <a:r>
              <a:rPr lang="cs-CZ" sz="3600" dirty="0" err="1"/>
              <a:t>of</a:t>
            </a:r>
            <a:r>
              <a:rPr lang="cs-CZ" sz="3600" dirty="0"/>
              <a:t> </a:t>
            </a:r>
            <a:r>
              <a:rPr lang="cs-CZ" sz="3600" dirty="0" err="1"/>
              <a:t>Polytechnics</a:t>
            </a:r>
            <a:r>
              <a:rPr lang="cs-CZ" sz="3600" dirty="0"/>
              <a:t> Jihlava)</a:t>
            </a:r>
          </a:p>
          <a:p>
            <a:pPr lvl="1"/>
            <a:r>
              <a:rPr lang="en-US" sz="3200" dirty="0"/>
              <a:t>Methodology for the Evaluation and Selection of Historic Mining Sites as Cultural Heritage Interpretation Sites</a:t>
            </a:r>
            <a:endParaRPr lang="cs-CZ" sz="3200" dirty="0"/>
          </a:p>
          <a:p>
            <a:pPr lvl="1"/>
            <a:r>
              <a:rPr lang="cs-CZ" sz="3200" b="1" dirty="0" err="1"/>
              <a:t>Field</a:t>
            </a:r>
            <a:r>
              <a:rPr lang="cs-CZ" sz="3200" b="1" dirty="0"/>
              <a:t> Data </a:t>
            </a:r>
            <a:r>
              <a:rPr lang="cs-CZ" sz="3200" b="1" dirty="0" err="1"/>
              <a:t>Collection</a:t>
            </a:r>
            <a:r>
              <a:rPr lang="cs-CZ" sz="3200" b="1" dirty="0"/>
              <a:t> - </a:t>
            </a:r>
            <a:r>
              <a:rPr lang="en-US" sz="3200" b="1" dirty="0"/>
              <a:t>Research on Citizens' Cultural Identity</a:t>
            </a:r>
            <a:endParaRPr lang="cs-CZ" sz="3200" b="1" dirty="0"/>
          </a:p>
          <a:p>
            <a:endParaRPr lang="cs-CZ" sz="3600" dirty="0"/>
          </a:p>
          <a:p>
            <a:endParaRPr lang="cs-CZ" sz="3600" dirty="0"/>
          </a:p>
          <a:p>
            <a:pPr marL="0" indent="0">
              <a:buNone/>
            </a:pPr>
            <a:endParaRPr lang="cs-CZ" dirty="0"/>
          </a:p>
          <a:p>
            <a:endParaRPr lang="cs-CZ" dirty="0"/>
          </a:p>
        </p:txBody>
      </p:sp>
      <p:sp>
        <p:nvSpPr>
          <p:cNvPr id="7" name="Nadpis 7">
            <a:extLst>
              <a:ext uri="{FF2B5EF4-FFF2-40B4-BE49-F238E27FC236}">
                <a16:creationId xmlns:a16="http://schemas.microsoft.com/office/drawing/2014/main" id="{6135BCF1-F8AF-44F0-8617-E086EAC83655}"/>
              </a:ext>
            </a:extLst>
          </p:cNvPr>
          <p:cNvSpPr>
            <a:spLocks noGrp="1"/>
          </p:cNvSpPr>
          <p:nvPr>
            <p:ph type="title"/>
          </p:nvPr>
        </p:nvSpPr>
        <p:spPr>
          <a:xfrm>
            <a:off x="533400" y="700086"/>
            <a:ext cx="16230600" cy="1143000"/>
          </a:xfrm>
          <a:solidFill>
            <a:schemeClr val="accent5">
              <a:lumMod val="40000"/>
              <a:lumOff val="60000"/>
            </a:schemeClr>
          </a:solidFill>
        </p:spPr>
        <p:txBody>
          <a:bodyPr>
            <a:normAutofit/>
          </a:bodyPr>
          <a:lstStyle/>
          <a:p>
            <a:r>
              <a:rPr lang="cs-CZ" b="1" dirty="0">
                <a:latin typeface="Mont" panose="020B0604020202020204" charset="0"/>
              </a:rPr>
              <a:t>PROJECT OBJECTIVE, KEY PLANNED OUTCOMES</a:t>
            </a:r>
          </a:p>
        </p:txBody>
      </p:sp>
    </p:spTree>
    <p:extLst>
      <p:ext uri="{BB962C8B-B14F-4D97-AF65-F5344CB8AC3E}">
        <p14:creationId xmlns:p14="http://schemas.microsoft.com/office/powerpoint/2010/main" val="226063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obsah 8">
            <a:extLst>
              <a:ext uri="{FF2B5EF4-FFF2-40B4-BE49-F238E27FC236}">
                <a16:creationId xmlns:a16="http://schemas.microsoft.com/office/drawing/2014/main" id="{1570A1D5-4BE6-4BF1-AA6A-C4CD9C206F71}"/>
              </a:ext>
            </a:extLst>
          </p:cNvPr>
          <p:cNvSpPr>
            <a:spLocks noGrp="1"/>
          </p:cNvSpPr>
          <p:nvPr>
            <p:ph idx="1"/>
          </p:nvPr>
        </p:nvSpPr>
        <p:spPr>
          <a:xfrm>
            <a:off x="1257300" y="2843214"/>
            <a:ext cx="15623931" cy="7100886"/>
          </a:xfrm>
        </p:spPr>
        <p:txBody>
          <a:bodyPr>
            <a:normAutofit/>
          </a:bodyPr>
          <a:lstStyle/>
          <a:p>
            <a:r>
              <a:rPr lang="cs-CZ" sz="3600" dirty="0"/>
              <a:t>In </a:t>
            </a:r>
            <a:r>
              <a:rPr lang="cs-CZ" sz="3600" dirty="0" err="1"/>
              <a:t>the</a:t>
            </a:r>
            <a:r>
              <a:rPr lang="cs-CZ" sz="3600" dirty="0"/>
              <a:t> Czech Republic</a:t>
            </a:r>
          </a:p>
          <a:p>
            <a:pPr lvl="1"/>
            <a:r>
              <a:rPr lang="cs-CZ" sz="3200" dirty="0"/>
              <a:t>Vysočina Region (Jihlava, Přibyslav, Stříbrné Hory, Jemnice - Pekelská štola, Růženina štola, Štoly Jan Nepomucký a Terezie)</a:t>
            </a:r>
          </a:p>
          <a:p>
            <a:pPr lvl="1"/>
            <a:r>
              <a:rPr lang="cs-CZ" sz="3200" dirty="0" err="1"/>
              <a:t>Montanregion</a:t>
            </a:r>
            <a:r>
              <a:rPr lang="cs-CZ" sz="3200" dirty="0"/>
              <a:t> Krušné </a:t>
            </a:r>
            <a:r>
              <a:rPr lang="cs-CZ" sz="3200" dirty="0" err="1"/>
              <a:t>Mountains</a:t>
            </a:r>
            <a:r>
              <a:rPr lang="en-US" sz="3200" dirty="0"/>
              <a:t>/</a:t>
            </a:r>
            <a:r>
              <a:rPr lang="cs-CZ" sz="3200" dirty="0" err="1"/>
              <a:t>Erzgebirge</a:t>
            </a:r>
            <a:r>
              <a:rPr lang="cs-CZ" sz="3200" dirty="0"/>
              <a:t> (Důl Mauritius, štola Johannes, </a:t>
            </a:r>
            <a:r>
              <a:rPr lang="cs-CZ" sz="3200" dirty="0" err="1"/>
              <a:t>Annaberg</a:t>
            </a:r>
            <a:r>
              <a:rPr lang="cs-CZ" sz="3200" dirty="0"/>
              <a:t>- </a:t>
            </a:r>
            <a:r>
              <a:rPr lang="cs-CZ" sz="3200" dirty="0" err="1"/>
              <a:t>Buchholz</a:t>
            </a:r>
            <a:r>
              <a:rPr lang="cs-CZ" sz="3200" dirty="0"/>
              <a:t>)</a:t>
            </a:r>
          </a:p>
          <a:p>
            <a:pPr lvl="1"/>
            <a:r>
              <a:rPr lang="cs-CZ" sz="3200" dirty="0"/>
              <a:t>Kašperské </a:t>
            </a:r>
            <a:r>
              <a:rPr lang="cs-CZ" sz="3200" dirty="0" err="1"/>
              <a:t>Mountains</a:t>
            </a:r>
            <a:r>
              <a:rPr lang="cs-CZ" sz="3200" dirty="0"/>
              <a:t> (štola Kristýna), Stříbro (Královská dědičná štola Prokop), Příbram (Hornické muzeum)</a:t>
            </a:r>
          </a:p>
          <a:p>
            <a:pPr lvl="1"/>
            <a:r>
              <a:rPr lang="cs-CZ" sz="3200" dirty="0"/>
              <a:t>Kutná Hora, Jílové u Prahy </a:t>
            </a:r>
            <a:r>
              <a:rPr lang="cs-CZ" sz="3200" dirty="0">
                <a:solidFill>
                  <a:srgbClr val="FF0000"/>
                </a:solidFill>
              </a:rPr>
              <a:t>– </a:t>
            </a:r>
            <a:r>
              <a:rPr lang="cs-CZ" sz="3200" dirty="0" err="1">
                <a:solidFill>
                  <a:srgbClr val="FF0000"/>
                </a:solidFill>
              </a:rPr>
              <a:t>planned</a:t>
            </a:r>
            <a:endParaRPr lang="cs-CZ" sz="3200" dirty="0">
              <a:solidFill>
                <a:srgbClr val="FF0000"/>
              </a:solidFill>
            </a:endParaRPr>
          </a:p>
          <a:p>
            <a:r>
              <a:rPr lang="cs-CZ" sz="3600" dirty="0" err="1"/>
              <a:t>Abroad</a:t>
            </a:r>
            <a:r>
              <a:rPr lang="cs-CZ" sz="3600" dirty="0"/>
              <a:t> </a:t>
            </a:r>
          </a:p>
          <a:p>
            <a:pPr lvl="1"/>
            <a:r>
              <a:rPr lang="cs-CZ" sz="3200" dirty="0" err="1"/>
              <a:t>Bavaria</a:t>
            </a:r>
            <a:r>
              <a:rPr lang="cs-CZ" sz="3200" dirty="0"/>
              <a:t> and </a:t>
            </a:r>
            <a:r>
              <a:rPr lang="cs-CZ" sz="3200" dirty="0" err="1"/>
              <a:t>Austria</a:t>
            </a:r>
            <a:r>
              <a:rPr lang="cs-CZ" sz="3200" dirty="0"/>
              <a:t> (</a:t>
            </a:r>
            <a:r>
              <a:rPr lang="cs-CZ" sz="3200" dirty="0" err="1"/>
              <a:t>Bad</a:t>
            </a:r>
            <a:r>
              <a:rPr lang="cs-CZ" sz="3200" dirty="0"/>
              <a:t> </a:t>
            </a:r>
            <a:r>
              <a:rPr lang="cs-CZ" sz="3200" dirty="0" err="1"/>
              <a:t>Reichenhall</a:t>
            </a:r>
            <a:r>
              <a:rPr lang="cs-CZ" sz="3200" dirty="0"/>
              <a:t>, Berchtesgaden, </a:t>
            </a:r>
            <a:r>
              <a:rPr lang="cs-CZ" sz="3200" dirty="0" err="1"/>
              <a:t>Hallstatt</a:t>
            </a:r>
            <a:r>
              <a:rPr lang="cs-CZ" sz="3200" dirty="0"/>
              <a:t>)</a:t>
            </a:r>
          </a:p>
          <a:p>
            <a:pPr lvl="1"/>
            <a:r>
              <a:rPr lang="cs-CZ" sz="3200" dirty="0" err="1"/>
              <a:t>Poland</a:t>
            </a:r>
            <a:r>
              <a:rPr lang="cs-CZ" sz="3200" dirty="0"/>
              <a:t> (</a:t>
            </a:r>
            <a:r>
              <a:rPr lang="cs-CZ" sz="3200" dirty="0" err="1"/>
              <a:t>Wieliczka</a:t>
            </a:r>
            <a:r>
              <a:rPr lang="cs-CZ" sz="3200" dirty="0"/>
              <a:t>, </a:t>
            </a:r>
            <a:r>
              <a:rPr lang="cs-CZ" sz="3200" dirty="0" err="1"/>
              <a:t>Bochnia</a:t>
            </a:r>
            <a:r>
              <a:rPr lang="cs-CZ" sz="3200" dirty="0"/>
              <a:t>, </a:t>
            </a:r>
            <a:r>
              <a:rPr lang="cs-CZ" sz="3200" dirty="0" err="1"/>
              <a:t>Tarnowskie</a:t>
            </a:r>
            <a:r>
              <a:rPr lang="cs-CZ" sz="3200" dirty="0"/>
              <a:t> </a:t>
            </a:r>
            <a:r>
              <a:rPr lang="cs-CZ" sz="3200" dirty="0" err="1"/>
              <a:t>Góry</a:t>
            </a:r>
            <a:r>
              <a:rPr lang="cs-CZ" sz="3200" dirty="0"/>
              <a:t>)</a:t>
            </a:r>
          </a:p>
          <a:p>
            <a:pPr lvl="1"/>
            <a:r>
              <a:rPr lang="cs-CZ" sz="3200" dirty="0"/>
              <a:t>Slovakia (Banská </a:t>
            </a:r>
            <a:r>
              <a:rPr lang="cs-CZ" sz="3200" dirty="0" err="1"/>
              <a:t>Štiavnica</a:t>
            </a:r>
            <a:r>
              <a:rPr lang="cs-CZ" sz="3200" dirty="0"/>
              <a:t>, </a:t>
            </a:r>
            <a:r>
              <a:rPr lang="cs-CZ" sz="3200" dirty="0" err="1"/>
              <a:t>Hodruša-Hámre</a:t>
            </a:r>
            <a:r>
              <a:rPr lang="cs-CZ" sz="3200" dirty="0"/>
              <a:t>, </a:t>
            </a:r>
            <a:r>
              <a:rPr lang="cs-CZ" sz="3200" dirty="0" err="1"/>
              <a:t>Špania</a:t>
            </a:r>
            <a:r>
              <a:rPr lang="cs-CZ" sz="3200" dirty="0"/>
              <a:t> Dolina) </a:t>
            </a:r>
            <a:r>
              <a:rPr lang="cs-CZ" sz="3200" dirty="0">
                <a:solidFill>
                  <a:srgbClr val="FF0000"/>
                </a:solidFill>
              </a:rPr>
              <a:t>– </a:t>
            </a:r>
            <a:r>
              <a:rPr lang="cs-CZ" sz="3200" dirty="0" err="1">
                <a:solidFill>
                  <a:srgbClr val="FF0000"/>
                </a:solidFill>
              </a:rPr>
              <a:t>planned</a:t>
            </a:r>
            <a:endParaRPr lang="cs-CZ" sz="3200" dirty="0">
              <a:solidFill>
                <a:srgbClr val="FF0000"/>
              </a:solidFill>
            </a:endParaRPr>
          </a:p>
          <a:p>
            <a:pPr marL="0" indent="0">
              <a:buNone/>
            </a:pPr>
            <a:endParaRPr lang="cs-CZ" sz="3600" b="1" dirty="0">
              <a:latin typeface="Mont" panose="020B0604020202020204" charset="0"/>
            </a:endParaRPr>
          </a:p>
          <a:p>
            <a:endParaRPr lang="cs-CZ" sz="3600" dirty="0">
              <a:latin typeface="Mont" panose="020B0604020202020204" charset="0"/>
            </a:endParaRPr>
          </a:p>
        </p:txBody>
      </p:sp>
      <p:sp>
        <p:nvSpPr>
          <p:cNvPr id="7" name="Nadpis 7">
            <a:extLst>
              <a:ext uri="{FF2B5EF4-FFF2-40B4-BE49-F238E27FC236}">
                <a16:creationId xmlns:a16="http://schemas.microsoft.com/office/drawing/2014/main" id="{43D3D339-9E36-4869-9C1E-62132A704299}"/>
              </a:ext>
            </a:extLst>
          </p:cNvPr>
          <p:cNvSpPr>
            <a:spLocks noGrp="1"/>
          </p:cNvSpPr>
          <p:nvPr>
            <p:ph type="title"/>
          </p:nvPr>
        </p:nvSpPr>
        <p:spPr>
          <a:xfrm>
            <a:off x="1257300" y="952500"/>
            <a:ext cx="15506700" cy="1143000"/>
          </a:xfrm>
          <a:solidFill>
            <a:schemeClr val="accent5">
              <a:lumMod val="40000"/>
              <a:lumOff val="60000"/>
            </a:schemeClr>
          </a:solidFill>
        </p:spPr>
        <p:txBody>
          <a:bodyPr>
            <a:normAutofit/>
          </a:bodyPr>
          <a:lstStyle/>
          <a:p>
            <a:r>
              <a:rPr lang="cs-CZ" b="1" dirty="0">
                <a:latin typeface="Mont" panose="020B0604020202020204" charset="0"/>
              </a:rPr>
              <a:t>SIGHTSEEING TOURS OF HISTORIC MINES</a:t>
            </a:r>
          </a:p>
        </p:txBody>
      </p:sp>
      <p:pic>
        <p:nvPicPr>
          <p:cNvPr id="7170" name="Picture 2" descr="Obrázek, klipart Hornický znak v rozlišení 1920x1851 px zadarmo">
            <a:extLst>
              <a:ext uri="{FF2B5EF4-FFF2-40B4-BE49-F238E27FC236}">
                <a16:creationId xmlns:a16="http://schemas.microsoft.com/office/drawing/2014/main" id="{2E5C17BF-684F-4531-BE37-2323C83657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02749" y="7734300"/>
            <a:ext cx="2101038" cy="2025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155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7">
            <a:extLst>
              <a:ext uri="{FF2B5EF4-FFF2-40B4-BE49-F238E27FC236}">
                <a16:creationId xmlns:a16="http://schemas.microsoft.com/office/drawing/2014/main" id="{1D7D6847-FCF3-430C-AC9C-B19692C75CB4}"/>
              </a:ext>
            </a:extLst>
          </p:cNvPr>
          <p:cNvSpPr>
            <a:spLocks noGrp="1"/>
          </p:cNvSpPr>
          <p:nvPr>
            <p:ph type="title"/>
          </p:nvPr>
        </p:nvSpPr>
        <p:spPr>
          <a:xfrm>
            <a:off x="2286000" y="381168"/>
            <a:ext cx="14097000" cy="1143000"/>
          </a:xfrm>
          <a:solidFill>
            <a:schemeClr val="accent5">
              <a:lumMod val="40000"/>
              <a:lumOff val="60000"/>
            </a:schemeClr>
          </a:solidFill>
        </p:spPr>
        <p:txBody>
          <a:bodyPr>
            <a:normAutofit/>
          </a:bodyPr>
          <a:lstStyle/>
          <a:p>
            <a:r>
              <a:rPr lang="cs-CZ" b="1" dirty="0">
                <a:latin typeface="Mont" panose="020B0604020202020204" charset="0"/>
              </a:rPr>
              <a:t>SIGHTSEEING TOURS – FIELD TRIPS</a:t>
            </a:r>
          </a:p>
        </p:txBody>
      </p:sp>
      <p:pic>
        <p:nvPicPr>
          <p:cNvPr id="5" name="Obrázek 4">
            <a:extLst>
              <a:ext uri="{FF2B5EF4-FFF2-40B4-BE49-F238E27FC236}">
                <a16:creationId xmlns:a16="http://schemas.microsoft.com/office/drawing/2014/main" id="{7A258F6D-C183-4D0C-B93C-4403585C11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600200" y="3000926"/>
            <a:ext cx="7924800" cy="5943600"/>
          </a:xfrm>
          <a:prstGeom prst="rect">
            <a:avLst/>
          </a:prstGeom>
        </p:spPr>
      </p:pic>
      <p:pic>
        <p:nvPicPr>
          <p:cNvPr id="8" name="Obrázek 7">
            <a:extLst>
              <a:ext uri="{FF2B5EF4-FFF2-40B4-BE49-F238E27FC236}">
                <a16:creationId xmlns:a16="http://schemas.microsoft.com/office/drawing/2014/main" id="{0A136E5F-A43A-4CC3-A525-5939394F3D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220200" y="2993305"/>
            <a:ext cx="7924801" cy="5943601"/>
          </a:xfrm>
          <a:prstGeom prst="rect">
            <a:avLst/>
          </a:prstGeom>
        </p:spPr>
      </p:pic>
    </p:spTree>
    <p:extLst>
      <p:ext uri="{BB962C8B-B14F-4D97-AF65-F5344CB8AC3E}">
        <p14:creationId xmlns:p14="http://schemas.microsoft.com/office/powerpoint/2010/main" val="2066084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7">
            <a:extLst>
              <a:ext uri="{FF2B5EF4-FFF2-40B4-BE49-F238E27FC236}">
                <a16:creationId xmlns:a16="http://schemas.microsoft.com/office/drawing/2014/main" id="{1D7D6847-FCF3-430C-AC9C-B19692C75CB4}"/>
              </a:ext>
            </a:extLst>
          </p:cNvPr>
          <p:cNvSpPr>
            <a:spLocks noGrp="1"/>
          </p:cNvSpPr>
          <p:nvPr>
            <p:ph type="title"/>
          </p:nvPr>
        </p:nvSpPr>
        <p:spPr>
          <a:xfrm>
            <a:off x="1828800" y="419100"/>
            <a:ext cx="13944600" cy="1143000"/>
          </a:xfrm>
          <a:solidFill>
            <a:schemeClr val="accent5">
              <a:lumMod val="40000"/>
              <a:lumOff val="60000"/>
            </a:schemeClr>
          </a:solidFill>
        </p:spPr>
        <p:txBody>
          <a:bodyPr>
            <a:normAutofit/>
          </a:bodyPr>
          <a:lstStyle/>
          <a:p>
            <a:r>
              <a:rPr lang="cs-CZ" b="1" dirty="0">
                <a:latin typeface="Mont" panose="020B0604020202020204" charset="0"/>
              </a:rPr>
              <a:t>SIGHTSEEING TOURS – FIELD TRIPS</a:t>
            </a:r>
          </a:p>
        </p:txBody>
      </p:sp>
      <p:pic>
        <p:nvPicPr>
          <p:cNvPr id="3" name="Obrázek 2">
            <a:extLst>
              <a:ext uri="{FF2B5EF4-FFF2-40B4-BE49-F238E27FC236}">
                <a16:creationId xmlns:a16="http://schemas.microsoft.com/office/drawing/2014/main" id="{DEF1D658-2282-4595-B7F6-36FAEDC1D4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26563" y="3128796"/>
            <a:ext cx="7260505" cy="5445379"/>
          </a:xfrm>
          <a:prstGeom prst="rect">
            <a:avLst/>
          </a:prstGeom>
        </p:spPr>
      </p:pic>
      <p:pic>
        <p:nvPicPr>
          <p:cNvPr id="6" name="Obrázek 5">
            <a:extLst>
              <a:ext uri="{FF2B5EF4-FFF2-40B4-BE49-F238E27FC236}">
                <a16:creationId xmlns:a16="http://schemas.microsoft.com/office/drawing/2014/main" id="{D2D14505-B47D-4A3C-BDFD-8EB0B3A51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19905" y="3091649"/>
            <a:ext cx="7359566" cy="5519675"/>
          </a:xfrm>
          <a:prstGeom prst="rect">
            <a:avLst/>
          </a:prstGeom>
        </p:spPr>
      </p:pic>
      <p:pic>
        <p:nvPicPr>
          <p:cNvPr id="9" name="Obrázek 8">
            <a:extLst>
              <a:ext uri="{FF2B5EF4-FFF2-40B4-BE49-F238E27FC236}">
                <a16:creationId xmlns:a16="http://schemas.microsoft.com/office/drawing/2014/main" id="{F4634C93-123F-4B83-9C6C-B56BD9B35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653054" y="3099269"/>
            <a:ext cx="7359567" cy="5519676"/>
          </a:xfrm>
          <a:prstGeom prst="rect">
            <a:avLst/>
          </a:prstGeom>
        </p:spPr>
      </p:pic>
    </p:spTree>
    <p:extLst>
      <p:ext uri="{BB962C8B-B14F-4D97-AF65-F5344CB8AC3E}">
        <p14:creationId xmlns:p14="http://schemas.microsoft.com/office/powerpoint/2010/main" val="211941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7">
            <a:extLst>
              <a:ext uri="{FF2B5EF4-FFF2-40B4-BE49-F238E27FC236}">
                <a16:creationId xmlns:a16="http://schemas.microsoft.com/office/drawing/2014/main" id="{43D3D339-9E36-4869-9C1E-62132A704299}"/>
              </a:ext>
            </a:extLst>
          </p:cNvPr>
          <p:cNvSpPr>
            <a:spLocks noGrp="1"/>
          </p:cNvSpPr>
          <p:nvPr>
            <p:ph type="title"/>
          </p:nvPr>
        </p:nvSpPr>
        <p:spPr>
          <a:xfrm>
            <a:off x="1371600" y="666750"/>
            <a:ext cx="15240000" cy="1143000"/>
          </a:xfrm>
          <a:solidFill>
            <a:schemeClr val="accent5">
              <a:lumMod val="40000"/>
              <a:lumOff val="60000"/>
            </a:schemeClr>
          </a:solidFill>
        </p:spPr>
        <p:txBody>
          <a:bodyPr>
            <a:normAutofit/>
          </a:bodyPr>
          <a:lstStyle/>
          <a:p>
            <a:r>
              <a:rPr lang="cs-CZ" b="1" dirty="0">
                <a:latin typeface="Mont" panose="020B0604020202020204" charset="0"/>
              </a:rPr>
              <a:t>RESEARCH ON CITIZENS´</a:t>
            </a:r>
            <a:r>
              <a:rPr lang="en-US" b="1" dirty="0">
                <a:latin typeface="Mont" panose="020B0604020202020204" charset="0"/>
              </a:rPr>
              <a:t>CULTURAL IDENTIT</a:t>
            </a:r>
            <a:r>
              <a:rPr lang="cs-CZ" b="1" dirty="0">
                <a:latin typeface="Mont" panose="020B0604020202020204" charset="0"/>
              </a:rPr>
              <a:t>Y</a:t>
            </a:r>
          </a:p>
        </p:txBody>
      </p:sp>
      <p:pic>
        <p:nvPicPr>
          <p:cNvPr id="2" name="Obrázek 1">
            <a:extLst>
              <a:ext uri="{FF2B5EF4-FFF2-40B4-BE49-F238E27FC236}">
                <a16:creationId xmlns:a16="http://schemas.microsoft.com/office/drawing/2014/main" id="{F24BDF22-F41F-4203-914A-44AAF34E4613}"/>
              </a:ext>
            </a:extLst>
          </p:cNvPr>
          <p:cNvPicPr>
            <a:picLocks noChangeAspect="1"/>
          </p:cNvPicPr>
          <p:nvPr/>
        </p:nvPicPr>
        <p:blipFill>
          <a:blip r:embed="rId2"/>
          <a:stretch>
            <a:fillRect/>
          </a:stretch>
        </p:blipFill>
        <p:spPr>
          <a:xfrm>
            <a:off x="2819400" y="1809750"/>
            <a:ext cx="13314947" cy="7905750"/>
          </a:xfrm>
          <a:prstGeom prst="rect">
            <a:avLst/>
          </a:prstGeom>
        </p:spPr>
      </p:pic>
      <p:sp>
        <p:nvSpPr>
          <p:cNvPr id="3" name="TextovéPole 2">
            <a:extLst>
              <a:ext uri="{FF2B5EF4-FFF2-40B4-BE49-F238E27FC236}">
                <a16:creationId xmlns:a16="http://schemas.microsoft.com/office/drawing/2014/main" id="{7A06F5C4-006E-4646-9E2D-B8ACA4AA6440}"/>
              </a:ext>
            </a:extLst>
          </p:cNvPr>
          <p:cNvSpPr txBox="1"/>
          <p:nvPr/>
        </p:nvSpPr>
        <p:spPr>
          <a:xfrm>
            <a:off x="1397000" y="9435584"/>
            <a:ext cx="5029200" cy="369332"/>
          </a:xfrm>
          <a:prstGeom prst="rect">
            <a:avLst/>
          </a:prstGeom>
          <a:noFill/>
        </p:spPr>
        <p:txBody>
          <a:bodyPr wrap="square" rtlCol="0">
            <a:spAutoFit/>
          </a:bodyPr>
          <a:lstStyle/>
          <a:p>
            <a:r>
              <a:rPr lang="cs-CZ" dirty="0"/>
              <a:t>(Czech Republic </a:t>
            </a:r>
            <a:r>
              <a:rPr lang="cs-CZ" dirty="0" err="1"/>
              <a:t>Geoportal</a:t>
            </a:r>
            <a:r>
              <a:rPr lang="cs-CZ" dirty="0"/>
              <a:t>: </a:t>
            </a:r>
            <a:r>
              <a:rPr lang="cs-CZ" dirty="0" err="1"/>
              <a:t>Mining</a:t>
            </a:r>
            <a:r>
              <a:rPr lang="cs-CZ" dirty="0"/>
              <a:t> </a:t>
            </a:r>
            <a:r>
              <a:rPr lang="cs-CZ" dirty="0" err="1"/>
              <a:t>Sites</a:t>
            </a:r>
            <a:r>
              <a:rPr lang="cs-CZ" dirty="0"/>
              <a:t>, 2026)</a:t>
            </a:r>
          </a:p>
        </p:txBody>
      </p:sp>
    </p:spTree>
    <p:extLst>
      <p:ext uri="{BB962C8B-B14F-4D97-AF65-F5344CB8AC3E}">
        <p14:creationId xmlns:p14="http://schemas.microsoft.com/office/powerpoint/2010/main" val="214369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Nadpis 7">
            <a:extLst>
              <a:ext uri="{FF2B5EF4-FFF2-40B4-BE49-F238E27FC236}">
                <a16:creationId xmlns:a16="http://schemas.microsoft.com/office/drawing/2014/main" id="{43D3D339-9E36-4869-9C1E-62132A704299}"/>
              </a:ext>
            </a:extLst>
          </p:cNvPr>
          <p:cNvSpPr>
            <a:spLocks noGrp="1"/>
          </p:cNvSpPr>
          <p:nvPr>
            <p:ph type="title"/>
          </p:nvPr>
        </p:nvSpPr>
        <p:spPr>
          <a:xfrm>
            <a:off x="0" y="0"/>
            <a:ext cx="8890000" cy="1836568"/>
          </a:xfrm>
          <a:solidFill>
            <a:schemeClr val="accent5">
              <a:lumMod val="40000"/>
              <a:lumOff val="60000"/>
            </a:schemeClr>
          </a:solidFill>
        </p:spPr>
        <p:txBody>
          <a:bodyPr>
            <a:noAutofit/>
          </a:bodyPr>
          <a:lstStyle/>
          <a:p>
            <a:r>
              <a:rPr lang="cs-CZ" sz="3400" b="1" dirty="0">
                <a:latin typeface="Mont" panose="020B0604020202020204" charset="0"/>
              </a:rPr>
              <a:t>RESEARCH ON CITIZENS´</a:t>
            </a:r>
            <a:r>
              <a:rPr lang="en-US" sz="3400" b="1" dirty="0">
                <a:latin typeface="Mont" panose="020B0604020202020204" charset="0"/>
              </a:rPr>
              <a:t>CULTURAL IDENTIT</a:t>
            </a:r>
            <a:r>
              <a:rPr lang="cs-CZ" sz="3400" b="1" dirty="0">
                <a:latin typeface="Mont" panose="020B0604020202020204" charset="0"/>
              </a:rPr>
              <a:t>Y </a:t>
            </a:r>
            <a:br>
              <a:rPr lang="cs-CZ" sz="3400" b="1" dirty="0">
                <a:latin typeface="Mont" panose="020B0604020202020204" charset="0"/>
              </a:rPr>
            </a:br>
            <a:r>
              <a:rPr lang="cs-CZ" sz="3400" b="1" dirty="0">
                <a:latin typeface="Mont" panose="020B0604020202020204" charset="0"/>
              </a:rPr>
              <a:t>(SELECTION OF MUNICIPALITIES)</a:t>
            </a:r>
          </a:p>
        </p:txBody>
      </p:sp>
      <p:graphicFrame>
        <p:nvGraphicFramePr>
          <p:cNvPr id="8" name="Tabulka 7">
            <a:extLst>
              <a:ext uri="{FF2B5EF4-FFF2-40B4-BE49-F238E27FC236}">
                <a16:creationId xmlns:a16="http://schemas.microsoft.com/office/drawing/2014/main" id="{78BC5D97-30E1-4DAA-A3D3-9294128E33A3}"/>
              </a:ext>
            </a:extLst>
          </p:cNvPr>
          <p:cNvGraphicFramePr>
            <a:graphicFrameLocks noGrp="1"/>
          </p:cNvGraphicFramePr>
          <p:nvPr>
            <p:extLst>
              <p:ext uri="{D42A27DB-BD31-4B8C-83A1-F6EECF244321}">
                <p14:modId xmlns:p14="http://schemas.microsoft.com/office/powerpoint/2010/main" val="1187314175"/>
              </p:ext>
            </p:extLst>
          </p:nvPr>
        </p:nvGraphicFramePr>
        <p:xfrm>
          <a:off x="0" y="1625059"/>
          <a:ext cx="8890000" cy="8015610"/>
        </p:xfrm>
        <a:graphic>
          <a:graphicData uri="http://schemas.openxmlformats.org/drawingml/2006/table">
            <a:tbl>
              <a:tblPr firstRow="1" firstCol="1" bandRow="1"/>
              <a:tblGrid>
                <a:gridCol w="2108199">
                  <a:extLst>
                    <a:ext uri="{9D8B030D-6E8A-4147-A177-3AD203B41FA5}">
                      <a16:colId xmlns:a16="http://schemas.microsoft.com/office/drawing/2014/main" val="4110340383"/>
                    </a:ext>
                  </a:extLst>
                </a:gridCol>
                <a:gridCol w="1566307">
                  <a:extLst>
                    <a:ext uri="{9D8B030D-6E8A-4147-A177-3AD203B41FA5}">
                      <a16:colId xmlns:a16="http://schemas.microsoft.com/office/drawing/2014/main" val="3030952337"/>
                    </a:ext>
                  </a:extLst>
                </a:gridCol>
                <a:gridCol w="1908649">
                  <a:extLst>
                    <a:ext uri="{9D8B030D-6E8A-4147-A177-3AD203B41FA5}">
                      <a16:colId xmlns:a16="http://schemas.microsoft.com/office/drawing/2014/main" val="4002983285"/>
                    </a:ext>
                  </a:extLst>
                </a:gridCol>
                <a:gridCol w="1427245">
                  <a:extLst>
                    <a:ext uri="{9D8B030D-6E8A-4147-A177-3AD203B41FA5}">
                      <a16:colId xmlns:a16="http://schemas.microsoft.com/office/drawing/2014/main" val="3268707408"/>
                    </a:ext>
                  </a:extLst>
                </a:gridCol>
                <a:gridCol w="1879600">
                  <a:extLst>
                    <a:ext uri="{9D8B030D-6E8A-4147-A177-3AD203B41FA5}">
                      <a16:colId xmlns:a16="http://schemas.microsoft.com/office/drawing/2014/main" val="529364623"/>
                    </a:ext>
                  </a:extLst>
                </a:gridCol>
              </a:tblGrid>
              <a:tr h="331794">
                <a:tc>
                  <a:txBody>
                    <a:bodyPr/>
                    <a:lstStyle/>
                    <a:p>
                      <a:pPr>
                        <a:lnSpc>
                          <a:spcPct val="107000"/>
                        </a:lnSpc>
                        <a:spcAft>
                          <a:spcPts val="800"/>
                        </a:spcAft>
                      </a:pPr>
                      <a:r>
                        <a:rPr lang="cs-CZ"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Municipality</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Region</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District</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Mined</a:t>
                      </a:r>
                      <a:r>
                        <a:rPr lang="cs-CZ"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algn="ctr">
                        <a:lnSpc>
                          <a:spcPct val="107000"/>
                        </a:lnSpc>
                        <a:spcAft>
                          <a:spcPts val="0"/>
                        </a:spcAft>
                      </a:pPr>
                      <a:r>
                        <a:rPr lang="cs-CZ"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ore</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Population</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752079800"/>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Jihlava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Jihlava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silver</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50,523</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590355"/>
                  </a:ext>
                </a:extLst>
              </a:tr>
              <a:tr h="331794">
                <a:tc>
                  <a:txBody>
                    <a:bodyPr/>
                    <a:lstStyle/>
                    <a:p>
                      <a:pP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Svojkovice</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Jihlava</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gold</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621593"/>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Přibyslav</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Havlíčkův Brod</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silver</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3,823</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837235"/>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Stříbrné Hory</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Havlíčkův Brod</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silver</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2539939"/>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Bartoušov</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Havlíčkův Brod</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silver</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155</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7078717"/>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Česká Bělá</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Havlíčkův Brod</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silver</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1,047</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1083881"/>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Štěpánov nad Svratkou</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Žďár nad Sázavou</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silver</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694</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120787"/>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Koroužné</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Žďár nad Sázavou</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silver</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418097"/>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Kadov</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Žďár nad Sázavou</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iron</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5919328"/>
                  </a:ext>
                </a:extLst>
              </a:tr>
            </a:tbl>
          </a:graphicData>
        </a:graphic>
      </p:graphicFrame>
      <p:sp>
        <p:nvSpPr>
          <p:cNvPr id="9" name="TextovéPole 8">
            <a:extLst>
              <a:ext uri="{FF2B5EF4-FFF2-40B4-BE49-F238E27FC236}">
                <a16:creationId xmlns:a16="http://schemas.microsoft.com/office/drawing/2014/main" id="{CCFC766E-2F0A-4CEB-8D3B-EF514C8EE423}"/>
              </a:ext>
            </a:extLst>
          </p:cNvPr>
          <p:cNvSpPr txBox="1"/>
          <p:nvPr/>
        </p:nvSpPr>
        <p:spPr>
          <a:xfrm>
            <a:off x="0" y="9640669"/>
            <a:ext cx="8915400" cy="646331"/>
          </a:xfrm>
          <a:prstGeom prst="rect">
            <a:avLst/>
          </a:prstGeom>
          <a:noFill/>
        </p:spPr>
        <p:txBody>
          <a:bodyPr wrap="square" rtlCol="0">
            <a:spAutoFit/>
          </a:bodyPr>
          <a:lstStyle/>
          <a:p>
            <a:pPr algn="ctr"/>
            <a:r>
              <a:rPr lang="cs-CZ" dirty="0"/>
              <a:t>(</a:t>
            </a:r>
            <a:r>
              <a:rPr lang="en-US" dirty="0"/>
              <a:t>Czech Statistical Office – Database of Demographic Data for Municipalities in the Czech Republic; 2021 Census of Population, Houses, and Apartments</a:t>
            </a:r>
            <a:r>
              <a:rPr lang="cs-CZ" dirty="0"/>
              <a:t>)</a:t>
            </a:r>
          </a:p>
        </p:txBody>
      </p:sp>
      <p:graphicFrame>
        <p:nvGraphicFramePr>
          <p:cNvPr id="5" name="Tabulka 4">
            <a:extLst>
              <a:ext uri="{FF2B5EF4-FFF2-40B4-BE49-F238E27FC236}">
                <a16:creationId xmlns:a16="http://schemas.microsoft.com/office/drawing/2014/main" id="{221F60E1-CB62-47F1-AB20-2AF90DDA5F3A}"/>
              </a:ext>
            </a:extLst>
          </p:cNvPr>
          <p:cNvGraphicFramePr>
            <a:graphicFrameLocks noGrp="1"/>
          </p:cNvGraphicFramePr>
          <p:nvPr>
            <p:extLst>
              <p:ext uri="{D42A27DB-BD31-4B8C-83A1-F6EECF244321}">
                <p14:modId xmlns:p14="http://schemas.microsoft.com/office/powerpoint/2010/main" val="3895968402"/>
              </p:ext>
            </p:extLst>
          </p:nvPr>
        </p:nvGraphicFramePr>
        <p:xfrm>
          <a:off x="8940802" y="182732"/>
          <a:ext cx="9347198" cy="9781102"/>
        </p:xfrm>
        <a:graphic>
          <a:graphicData uri="http://schemas.openxmlformats.org/drawingml/2006/table">
            <a:tbl>
              <a:tblPr firstRow="1" firstCol="1" bandRow="1"/>
              <a:tblGrid>
                <a:gridCol w="1958118">
                  <a:extLst>
                    <a:ext uri="{9D8B030D-6E8A-4147-A177-3AD203B41FA5}">
                      <a16:colId xmlns:a16="http://schemas.microsoft.com/office/drawing/2014/main" val="4110340383"/>
                    </a:ext>
                  </a:extLst>
                </a:gridCol>
                <a:gridCol w="1978881">
                  <a:extLst>
                    <a:ext uri="{9D8B030D-6E8A-4147-A177-3AD203B41FA5}">
                      <a16:colId xmlns:a16="http://schemas.microsoft.com/office/drawing/2014/main" val="3030952337"/>
                    </a:ext>
                  </a:extLst>
                </a:gridCol>
                <a:gridCol w="1676400">
                  <a:extLst>
                    <a:ext uri="{9D8B030D-6E8A-4147-A177-3AD203B41FA5}">
                      <a16:colId xmlns:a16="http://schemas.microsoft.com/office/drawing/2014/main" val="4002983285"/>
                    </a:ext>
                  </a:extLst>
                </a:gridCol>
                <a:gridCol w="1752600">
                  <a:extLst>
                    <a:ext uri="{9D8B030D-6E8A-4147-A177-3AD203B41FA5}">
                      <a16:colId xmlns:a16="http://schemas.microsoft.com/office/drawing/2014/main" val="3268707408"/>
                    </a:ext>
                  </a:extLst>
                </a:gridCol>
                <a:gridCol w="1981199">
                  <a:extLst>
                    <a:ext uri="{9D8B030D-6E8A-4147-A177-3AD203B41FA5}">
                      <a16:colId xmlns:a16="http://schemas.microsoft.com/office/drawing/2014/main" val="529364623"/>
                    </a:ext>
                  </a:extLst>
                </a:gridCol>
              </a:tblGrid>
              <a:tr h="331794">
                <a:tc>
                  <a:txBody>
                    <a:bodyPr/>
                    <a:lstStyle/>
                    <a:p>
                      <a:pPr>
                        <a:lnSpc>
                          <a:spcPct val="107000"/>
                        </a:lnSpc>
                        <a:spcAft>
                          <a:spcPts val="800"/>
                        </a:spcAft>
                      </a:pPr>
                      <a:r>
                        <a:rPr lang="cs-CZ"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Municipality</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Region</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District</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Mined</a:t>
                      </a:r>
                      <a:r>
                        <a:rPr lang="cs-CZ"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algn="ctr">
                        <a:lnSpc>
                          <a:spcPct val="107000"/>
                        </a:lnSpc>
                        <a:spcAft>
                          <a:spcPts val="0"/>
                        </a:spcAft>
                      </a:pPr>
                      <a:r>
                        <a:rPr lang="cs-CZ"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ore</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Population</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752079800"/>
                  </a:ext>
                </a:extLst>
              </a:tr>
              <a:tr h="511956">
                <a:tc>
                  <a:txBody>
                    <a:bodyPr/>
                    <a:lstStyle/>
                    <a:p>
                      <a:pP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Kadov</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Žďár nad Sázavou</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iron</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5919328"/>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Sněžné</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Žďár nad Sázavou</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iron</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718</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954558"/>
                  </a:ext>
                </a:extLst>
              </a:tr>
              <a:tr h="331794">
                <a:tc>
                  <a:txBody>
                    <a:bodyPr/>
                    <a:lstStyle/>
                    <a:p>
                      <a:pPr>
                        <a:lnSpc>
                          <a:spcPct val="107000"/>
                        </a:lnSpc>
                        <a:spcAft>
                          <a:spcPts val="0"/>
                        </a:spcAft>
                      </a:pPr>
                      <a:r>
                        <a:rPr lang="cs-CZ"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Fryšava</a:t>
                      </a: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pod Žákovou horou</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Žďár nad Sázavou</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iron </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321</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6402772"/>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Jemnice</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Třebíč</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silver</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3,908</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729475"/>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Želetava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Třebíč</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gold</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1,438</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146152"/>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Humpolec</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Pelhřimov</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gold</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10,835</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2051506"/>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Vyskytná</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Vysočina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Pelhřimov</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silver</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692</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0903113"/>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Kutná Hora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Středočeský</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Kutná Hora</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silver</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20,162</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8462582"/>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Jílové u Prahy</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Středočeský</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Praha-západ</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gold</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5,049</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120085"/>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Stříbro</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Plzeňský</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Tachov</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silver</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7,519</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967913"/>
                  </a:ext>
                </a:extLst>
              </a:tr>
              <a:tr h="331794">
                <a:tc>
                  <a:txBody>
                    <a:bodyPr/>
                    <a:lstStyle/>
                    <a:p>
                      <a:pP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Kašperské Hory</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Plzeňský</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Klatovy</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gold</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1,361</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968191"/>
                  </a:ext>
                </a:extLst>
              </a:tr>
              <a:tr h="611055">
                <a:tc>
                  <a:txBody>
                    <a:bodyPr/>
                    <a:lstStyle/>
                    <a:p>
                      <a:pP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Jáchymov</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Karlovarský</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Karlovy Vary</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silver</a:t>
                      </a: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cs-CZ"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tin</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uranium</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2,207</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7892881"/>
                  </a:ext>
                </a:extLst>
              </a:tr>
            </a:tbl>
          </a:graphicData>
        </a:graphic>
      </p:graphicFrame>
    </p:spTree>
    <p:extLst>
      <p:ext uri="{BB962C8B-B14F-4D97-AF65-F5344CB8AC3E}">
        <p14:creationId xmlns:p14="http://schemas.microsoft.com/office/powerpoint/2010/main" val="122447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7">
            <a:extLst>
              <a:ext uri="{FF2B5EF4-FFF2-40B4-BE49-F238E27FC236}">
                <a16:creationId xmlns:a16="http://schemas.microsoft.com/office/drawing/2014/main" id="{43D3D339-9E36-4869-9C1E-62132A704299}"/>
              </a:ext>
            </a:extLst>
          </p:cNvPr>
          <p:cNvSpPr>
            <a:spLocks noGrp="1"/>
          </p:cNvSpPr>
          <p:nvPr>
            <p:ph type="title"/>
          </p:nvPr>
        </p:nvSpPr>
        <p:spPr>
          <a:xfrm>
            <a:off x="11963400" y="1866900"/>
            <a:ext cx="6019799" cy="5257800"/>
          </a:xfrm>
          <a:solidFill>
            <a:schemeClr val="accent5">
              <a:lumMod val="40000"/>
              <a:lumOff val="60000"/>
            </a:schemeClr>
          </a:solidFill>
        </p:spPr>
        <p:txBody>
          <a:bodyPr>
            <a:normAutofit/>
          </a:bodyPr>
          <a:lstStyle/>
          <a:p>
            <a:r>
              <a:rPr lang="cs-CZ" b="1" dirty="0">
                <a:latin typeface="Mont" panose="020B0604020202020204" charset="0"/>
              </a:rPr>
              <a:t>RESEARCH ON CITIZENS´</a:t>
            </a:r>
            <a:r>
              <a:rPr lang="en-US" b="1" dirty="0">
                <a:latin typeface="Mont" panose="020B0604020202020204" charset="0"/>
              </a:rPr>
              <a:t>CULTURAL IDENTIT</a:t>
            </a:r>
            <a:r>
              <a:rPr lang="cs-CZ" b="1" dirty="0">
                <a:latin typeface="Mont" panose="020B0604020202020204" charset="0"/>
              </a:rPr>
              <a:t>Y </a:t>
            </a:r>
            <a:br>
              <a:rPr lang="cs-CZ" b="1" dirty="0">
                <a:latin typeface="Mont" panose="020B0604020202020204" charset="0"/>
              </a:rPr>
            </a:br>
            <a:r>
              <a:rPr lang="cs-CZ" b="1" dirty="0">
                <a:latin typeface="Mont" panose="020B0604020202020204" charset="0"/>
              </a:rPr>
              <a:t>(POPULATION STRUCTURE – PROPORTION OF MEN AND WOMEN)</a:t>
            </a:r>
          </a:p>
        </p:txBody>
      </p:sp>
      <p:sp>
        <p:nvSpPr>
          <p:cNvPr id="3" name="TextovéPole 2">
            <a:extLst>
              <a:ext uri="{FF2B5EF4-FFF2-40B4-BE49-F238E27FC236}">
                <a16:creationId xmlns:a16="http://schemas.microsoft.com/office/drawing/2014/main" id="{7A06F5C4-006E-4646-9E2D-B8ACA4AA6440}"/>
              </a:ext>
            </a:extLst>
          </p:cNvPr>
          <p:cNvSpPr txBox="1"/>
          <p:nvPr/>
        </p:nvSpPr>
        <p:spPr>
          <a:xfrm>
            <a:off x="13258800" y="8801100"/>
            <a:ext cx="3695699" cy="1200329"/>
          </a:xfrm>
          <a:prstGeom prst="rect">
            <a:avLst/>
          </a:prstGeom>
          <a:noFill/>
        </p:spPr>
        <p:txBody>
          <a:bodyPr wrap="square" rtlCol="0">
            <a:spAutoFit/>
          </a:bodyPr>
          <a:lstStyle/>
          <a:p>
            <a:r>
              <a:rPr lang="cs-CZ" dirty="0"/>
              <a:t>(</a:t>
            </a:r>
            <a:r>
              <a:rPr lang="en-US" dirty="0"/>
              <a:t>Czech Statistical Office – Database of Demographic Data for Municipalities in the Czech Republic; 2021 Census of Population, Houses, and Apartments</a:t>
            </a:r>
            <a:r>
              <a:rPr lang="cs-CZ" dirty="0"/>
              <a:t>)</a:t>
            </a:r>
          </a:p>
        </p:txBody>
      </p:sp>
      <p:graphicFrame>
        <p:nvGraphicFramePr>
          <p:cNvPr id="6" name="Tabulka 5">
            <a:extLst>
              <a:ext uri="{FF2B5EF4-FFF2-40B4-BE49-F238E27FC236}">
                <a16:creationId xmlns:a16="http://schemas.microsoft.com/office/drawing/2014/main" id="{D97B8245-FB2D-4F65-84FD-0195F36F61A2}"/>
              </a:ext>
            </a:extLst>
          </p:cNvPr>
          <p:cNvGraphicFramePr>
            <a:graphicFrameLocks noGrp="1"/>
          </p:cNvGraphicFramePr>
          <p:nvPr>
            <p:extLst>
              <p:ext uri="{D42A27DB-BD31-4B8C-83A1-F6EECF244321}">
                <p14:modId xmlns:p14="http://schemas.microsoft.com/office/powerpoint/2010/main" val="1371142748"/>
              </p:ext>
            </p:extLst>
          </p:nvPr>
        </p:nvGraphicFramePr>
        <p:xfrm>
          <a:off x="762000" y="495300"/>
          <a:ext cx="10744200" cy="9189460"/>
        </p:xfrm>
        <a:graphic>
          <a:graphicData uri="http://schemas.openxmlformats.org/drawingml/2006/table">
            <a:tbl>
              <a:tblPr firstRow="1" firstCol="1" bandRow="1"/>
              <a:tblGrid>
                <a:gridCol w="2570206">
                  <a:extLst>
                    <a:ext uri="{9D8B030D-6E8A-4147-A177-3AD203B41FA5}">
                      <a16:colId xmlns:a16="http://schemas.microsoft.com/office/drawing/2014/main" val="2346484497"/>
                    </a:ext>
                  </a:extLst>
                </a:gridCol>
                <a:gridCol w="1544594">
                  <a:extLst>
                    <a:ext uri="{9D8B030D-6E8A-4147-A177-3AD203B41FA5}">
                      <a16:colId xmlns:a16="http://schemas.microsoft.com/office/drawing/2014/main" val="2076018213"/>
                    </a:ext>
                  </a:extLst>
                </a:gridCol>
                <a:gridCol w="1143000">
                  <a:extLst>
                    <a:ext uri="{9D8B030D-6E8A-4147-A177-3AD203B41FA5}">
                      <a16:colId xmlns:a16="http://schemas.microsoft.com/office/drawing/2014/main" val="3461188827"/>
                    </a:ext>
                  </a:extLst>
                </a:gridCol>
                <a:gridCol w="1219200">
                  <a:extLst>
                    <a:ext uri="{9D8B030D-6E8A-4147-A177-3AD203B41FA5}">
                      <a16:colId xmlns:a16="http://schemas.microsoft.com/office/drawing/2014/main" val="3760867860"/>
                    </a:ext>
                  </a:extLst>
                </a:gridCol>
                <a:gridCol w="2057400">
                  <a:extLst>
                    <a:ext uri="{9D8B030D-6E8A-4147-A177-3AD203B41FA5}">
                      <a16:colId xmlns:a16="http://schemas.microsoft.com/office/drawing/2014/main" val="1699791719"/>
                    </a:ext>
                  </a:extLst>
                </a:gridCol>
                <a:gridCol w="2209800">
                  <a:extLst>
                    <a:ext uri="{9D8B030D-6E8A-4147-A177-3AD203B41FA5}">
                      <a16:colId xmlns:a16="http://schemas.microsoft.com/office/drawing/2014/main" val="3046890370"/>
                    </a:ext>
                  </a:extLst>
                </a:gridCol>
              </a:tblGrid>
              <a:tr h="296969">
                <a:tc gridSpan="6">
                  <a:txBody>
                    <a:bodyPr/>
                    <a:lstStyle/>
                    <a:p>
                      <a:pPr>
                        <a:lnSpc>
                          <a:spcPct val="107000"/>
                        </a:lnSpc>
                        <a:spcAft>
                          <a:spcPts val="80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Population</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structure</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municipalities</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terms</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proportion</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women</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383917314"/>
                  </a:ext>
                </a:extLst>
              </a:tr>
              <a:tr h="552443">
                <a:tc>
                  <a:txBody>
                    <a:bodyPr/>
                    <a:lstStyle/>
                    <a:p>
                      <a:pPr>
                        <a:lnSpc>
                          <a:spcPct val="107000"/>
                        </a:lnSpc>
                        <a:spcAft>
                          <a:spcPts val="0"/>
                        </a:spcAft>
                      </a:pP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Municipality</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Population</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Women</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Men</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0"/>
                        </a:spcAft>
                      </a:pPr>
                      <a:r>
                        <a:rPr lang="cs-CZ"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Women</a:t>
                      </a:r>
                      <a:r>
                        <a:rPr lang="cs-CZ"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868879220"/>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Jihlava</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50,523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24,761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25,762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914311"/>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Svojkovice</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2619118"/>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Přibyslav</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3,823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1,909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1,914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0241202"/>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Stříbrné Hory</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132</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124150"/>
                  </a:ext>
                </a:extLst>
              </a:tr>
              <a:tr h="296969">
                <a:tc>
                  <a:txBody>
                    <a:bodyPr/>
                    <a:lstStyle/>
                    <a:p>
                      <a:pP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Bartoušov</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3417137"/>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Česká Bělá</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531</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597912"/>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Štěpánov nad Svratkou</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6941315"/>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Koroužné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7992744"/>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Kadov</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3668224"/>
                  </a:ext>
                </a:extLst>
              </a:tr>
              <a:tr h="218653">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Sněžné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718</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683151"/>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Fryšava pod Žákovou horou</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442722"/>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Jemnice</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3,908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1,908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2,000</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3875129"/>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Želetava</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8956034"/>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Humpolec</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10,835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5,342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5,493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4411355"/>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Vyskytná</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856724"/>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Kutná Hora</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20,162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9,914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10,248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50.8</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9755729"/>
                  </a:ext>
                </a:extLst>
              </a:tr>
              <a:tr h="265204">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Jílové u Prahy</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5,049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2,497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2,552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764947"/>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Stříbro</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7,519</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3,727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3,792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50.4</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1594623"/>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Kašperské Hory</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1,361</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676</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3840495"/>
                  </a:ext>
                </a:extLst>
              </a:tr>
              <a:tr h="296969">
                <a:tc>
                  <a:txBody>
                    <a:bodyPr/>
                    <a:lstStyle/>
                    <a:p>
                      <a:pPr>
                        <a:lnSpc>
                          <a:spcPct val="107000"/>
                        </a:lnSpc>
                        <a:spcAft>
                          <a:spcPts val="0"/>
                        </a:spcAft>
                      </a:pPr>
                      <a:r>
                        <a:rPr lang="cs-CZ"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Jáchymov</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2,207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1,045</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1,162</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47.3</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52.7</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894387"/>
                  </a:ext>
                </a:extLst>
              </a:tr>
            </a:tbl>
          </a:graphicData>
        </a:graphic>
      </p:graphicFrame>
    </p:spTree>
    <p:extLst>
      <p:ext uri="{BB962C8B-B14F-4D97-AF65-F5344CB8AC3E}">
        <p14:creationId xmlns:p14="http://schemas.microsoft.com/office/powerpoint/2010/main" val="1519896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952</TotalTime>
  <Words>1542</Words>
  <Application>Microsoft Office PowerPoint</Application>
  <PresentationFormat>Vlastní</PresentationFormat>
  <Paragraphs>673</Paragraphs>
  <Slides>18</Slides>
  <Notes>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18</vt:i4>
      </vt:variant>
    </vt:vector>
  </HeadingPairs>
  <TitlesOfParts>
    <vt:vector size="24" baseType="lpstr">
      <vt:lpstr>Calibri</vt:lpstr>
      <vt:lpstr>Arial</vt:lpstr>
      <vt:lpstr>Poppins Bold</vt:lpstr>
      <vt:lpstr>Times New Roman</vt:lpstr>
      <vt:lpstr>Mont</vt:lpstr>
      <vt:lpstr>Office Theme</vt:lpstr>
      <vt:lpstr>Prezentace aplikace PowerPoint</vt:lpstr>
      <vt:lpstr>WHY ARE WE HERE?</vt:lpstr>
      <vt:lpstr>PROJECT OBJECTIVE, KEY PLANNED OUTCOMES</vt:lpstr>
      <vt:lpstr>SIGHTSEEING TOURS OF HISTORIC MINES</vt:lpstr>
      <vt:lpstr>SIGHTSEEING TOURS – FIELD TRIPS</vt:lpstr>
      <vt:lpstr>SIGHTSEEING TOURS – FIELD TRIPS</vt:lpstr>
      <vt:lpstr>RESEARCH ON CITIZENS´CULTURAL IDENTITY</vt:lpstr>
      <vt:lpstr>RESEARCH ON CITIZENS´CULTURAL IDENTITY  (SELECTION OF MUNICIPALITIES)</vt:lpstr>
      <vt:lpstr>RESEARCH ON CITIZENS´CULTURAL IDENTITY  (POPULATION STRUCTURE – PROPORTION OF MEN AND WOMEN)</vt:lpstr>
      <vt:lpstr>RESEARCH  ON CITIZENS´ CULTURAL IDENTITY  (AGE STRUCTURE)</vt:lpstr>
      <vt:lpstr>RESEARCH ON CITIZENS´ CULTURAL IDENTITY (EDUCATION STRUCTURE)</vt:lpstr>
      <vt:lpstr>THE SPECIFIC NUMBER OF QUESTIONNAIRES FOR THE MUNICIPAL SURVEY, BASED ON POPULATION SIZE</vt:lpstr>
      <vt:lpstr>QUESTIONNAIRE SURVEY</vt:lpstr>
      <vt:lpstr>MATERIALS AND METHODS</vt:lpstr>
      <vt:lpstr>RESULTS</vt:lpstr>
      <vt:lpstr>RESULTS</vt:lpstr>
      <vt:lpstr>CONCLUSION</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Vysoká škola polytechnická</dc:title>
  <dc:creator>Mgr. Martina Tomšů</dc:creator>
  <cp:lastModifiedBy>Ing. Tomáš Čihák</cp:lastModifiedBy>
  <cp:revision>157</cp:revision>
  <dcterms:created xsi:type="dcterms:W3CDTF">2006-08-16T00:00:00Z</dcterms:created>
  <dcterms:modified xsi:type="dcterms:W3CDTF">2026-05-11T06:21:12Z</dcterms:modified>
  <dc:identifier>DAGdLx1pWG0</dc:identifier>
</cp:coreProperties>
</file>