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1" r:id="rId3"/>
    <p:sldId id="286" r:id="rId4"/>
    <p:sldId id="292" r:id="rId5"/>
    <p:sldId id="308" r:id="rId6"/>
    <p:sldId id="293" r:id="rId7"/>
    <p:sldId id="296" r:id="rId8"/>
    <p:sldId id="297" r:id="rId9"/>
    <p:sldId id="298" r:id="rId10"/>
    <p:sldId id="295" r:id="rId11"/>
    <p:sldId id="294" r:id="rId12"/>
    <p:sldId id="300" r:id="rId13"/>
    <p:sldId id="299" r:id="rId14"/>
    <p:sldId id="288" r:id="rId15"/>
    <p:sldId id="301" r:id="rId16"/>
    <p:sldId id="303" r:id="rId17"/>
    <p:sldId id="302" r:id="rId18"/>
    <p:sldId id="304" r:id="rId19"/>
    <p:sldId id="305" r:id="rId20"/>
    <p:sldId id="289" r:id="rId21"/>
    <p:sldId id="306" r:id="rId22"/>
    <p:sldId id="290" r:id="rId23"/>
    <p:sldId id="287" r:id="rId24"/>
    <p:sldId id="307" r:id="rId25"/>
    <p:sldId id="309" r:id="rId26"/>
    <p:sldId id="285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>
      <p:cViewPr varScale="1">
        <p:scale>
          <a:sx n="59" d="100"/>
          <a:sy n="59" d="100"/>
        </p:scale>
        <p:origin x="124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64D09-E53A-4EBF-8519-AAE7E92D5DE0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44457-7B81-46D9-82B8-388EAA4E0F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53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D1E46-CD36-4FCA-841D-11288FD0AECC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B3838-054E-4061-BDBB-06FBD77C59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51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Opatření obecné povahy vydané Správou CHKO Český ráj dle § 66 odst. 1 = Zakázáno v době od 1. 1. do 30. 6. používání dronů na celém území PP Trosky (hnízdění kriticky ohroženého Sokola stěhovavého, opětovně od roku 2019 hnízdí na Troskách, ale nevyvádí mladé)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3838-054E-4061-BDBB-06FBD77C59C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17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baseline="0" dirty="0">
                <a:solidFill>
                  <a:schemeClr val="accent1"/>
                </a:solidFill>
              </a:rPr>
              <a:t>Nařízení Správy CHKO Český ráj dle § 64 Zakázán vstup veřejnosti na území lokality „Sokolka“ v I. zóně CHKO Český ráj, v PR </a:t>
            </a:r>
            <a:r>
              <a:rPr lang="cs-CZ" sz="1200" b="0" i="0" u="none" strike="noStrike" baseline="0" dirty="0" err="1">
                <a:solidFill>
                  <a:schemeClr val="accent1"/>
                </a:solidFill>
              </a:rPr>
              <a:t>Příhrazské</a:t>
            </a:r>
            <a:r>
              <a:rPr lang="cs-CZ" sz="1200" b="0" i="0" u="none" strike="noStrike" baseline="0" dirty="0">
                <a:solidFill>
                  <a:schemeClr val="accent1"/>
                </a:solidFill>
              </a:rPr>
              <a:t> skály</a:t>
            </a:r>
          </a:p>
          <a:p>
            <a:endParaRPr lang="cs-CZ" sz="1200" dirty="0">
              <a:solidFill>
                <a:schemeClr val="accent1"/>
              </a:solidFill>
            </a:endParaRPr>
          </a:p>
          <a:p>
            <a:r>
              <a:rPr lang="pt-BR" sz="1200" dirty="0">
                <a:solidFill>
                  <a:schemeClr val="accent1"/>
                </a:solidFill>
              </a:rPr>
              <a:t>Zákon č. 289/1995 Sb., o lesích</a:t>
            </a:r>
          </a:p>
          <a:p>
            <a:endParaRPr lang="cs-CZ" sz="1200" dirty="0">
              <a:solidFill>
                <a:schemeClr val="accent1"/>
              </a:solidFill>
            </a:endParaRPr>
          </a:p>
          <a:p>
            <a:r>
              <a:rPr lang="cs-CZ" sz="1200" dirty="0">
                <a:solidFill>
                  <a:schemeClr val="accent1"/>
                </a:solidFill>
              </a:rPr>
              <a:t>Zákon č. 49/1997 Sb., o civilním letectví - Bylo potřeba požádat o povolení k létání s dronem od správy CHKO a potom zaslat na Úřad pro civilní letectví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3838-054E-4061-BDBB-06FBD77C59C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11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Josefův dub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3838-054E-4061-BDBB-06FBD77C59C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98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Souhlas LČR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3838-054E-4061-BDBB-06FBD77C59C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90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848"/>
            <a:ext cx="9144000" cy="66858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1916832"/>
            <a:ext cx="7772400" cy="1470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73016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Jméno autora</a:t>
            </a:r>
          </a:p>
          <a:p>
            <a:r>
              <a:rPr lang="cs-CZ" dirty="0"/>
              <a:t>1. 1. 2017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A1879D-9C3B-4F0E-9BC0-20627C24E104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12" y="476672"/>
            <a:ext cx="2855976" cy="10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3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596336" y="6237312"/>
            <a:ext cx="1090464" cy="365125"/>
          </a:xfrm>
          <a:prstGeom prst="rect">
            <a:avLst/>
          </a:prstGeom>
        </p:spPr>
        <p:txBody>
          <a:bodyPr/>
          <a:lstStyle/>
          <a:p>
            <a:pPr algn="r"/>
            <a:fld id="{7CA1879D-9C3B-4F0E-9BC0-20627C24E104}" type="slidenum">
              <a:rPr lang="cs-CZ" smtClean="0"/>
              <a:pPr algn="r"/>
              <a:t>‹#›</a:t>
            </a:fld>
            <a:endParaRPr lang="cs-CZ" dirty="0"/>
          </a:p>
        </p:txBody>
      </p:sp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8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7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9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6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112796"/>
            <a:ext cx="7452320" cy="177258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2366392" y="6232227"/>
            <a:ext cx="2133600" cy="365125"/>
          </a:xfrm>
          <a:prstGeom prst="rect">
            <a:avLst/>
          </a:prstGeom>
        </p:spPr>
        <p:txBody>
          <a:bodyPr/>
          <a:lstStyle/>
          <a:p>
            <a:fld id="{A9E05636-4D69-4126-AC68-3E7B43E5B8A9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28728" y="623731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1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152128" cy="6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0808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dnes.cz/jihlava/zpravy/hasici-voda-dalkova-preprava-rekord-tri-studne-vysocina-svratka.A260509_195236_jihlava-zpravy_mv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8400"/>
            <a:ext cx="9144000" cy="66858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12" y="476672"/>
            <a:ext cx="2855976" cy="10698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46521"/>
            <a:ext cx="7846640" cy="2466384"/>
          </a:xfrm>
        </p:spPr>
        <p:txBody>
          <a:bodyPr>
            <a:noAutofit/>
          </a:bodyPr>
          <a:lstStyle/>
          <a:p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Czech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Inspectorate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Rewards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But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Doesn´t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Forgive</a:t>
            </a:r>
            <a:b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ČIŽP odměňuje – příroda neodpouští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012904"/>
            <a:ext cx="6400800" cy="172035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cs-CZ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Jana Cháberová</a:t>
            </a:r>
          </a:p>
          <a:p>
            <a:pPr>
              <a:lnSpc>
                <a:spcPct val="160000"/>
              </a:lnSpc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12.5.2026</a:t>
            </a:r>
          </a:p>
          <a:p>
            <a:pPr>
              <a:lnSpc>
                <a:spcPct val="160000"/>
              </a:lnSpc>
            </a:pPr>
            <a:r>
              <a:rPr lang="cs-CZ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Křtiny</a:t>
            </a:r>
          </a:p>
        </p:txBody>
      </p:sp>
    </p:spTree>
    <p:extLst>
      <p:ext uri="{BB962C8B-B14F-4D97-AF65-F5344CB8AC3E}">
        <p14:creationId xmlns:p14="http://schemas.microsoft.com/office/powerpoint/2010/main" val="244252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23411-FE30-C25A-7738-F86544EF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8F3A05-7DEC-6150-C968-CA4158C9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4896544"/>
          </a:xfrm>
        </p:spPr>
        <p:txBody>
          <a:bodyPr/>
          <a:lstStyle/>
          <a:p>
            <a:endParaRPr lang="cs-CZ" dirty="0"/>
          </a:p>
          <a:p>
            <a:pPr marL="0" indent="0" algn="ctr">
              <a:buNone/>
            </a:pPr>
            <a:r>
              <a:rPr lang="cs-CZ" dirty="0">
                <a:latin typeface="Kermit Semibold Expanded" panose="020F0502020204030204" pitchFamily="34" charset="0"/>
              </a:rPr>
              <a:t>Fine: CZK 120,000</a:t>
            </a:r>
          </a:p>
          <a:p>
            <a:pPr marL="0" indent="0" algn="ctr">
              <a:buNone/>
            </a:pPr>
            <a:endParaRPr lang="cs-CZ" dirty="0">
              <a:latin typeface="Kermit Semibold Expanded" panose="020F0502020204030204" pitchFamily="34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Kermit Semibold Expanded" panose="020F0502020204030204" pitchFamily="34" charset="0"/>
              </a:rPr>
              <a:t>Section</a:t>
            </a:r>
            <a:r>
              <a:rPr lang="cs-CZ" dirty="0">
                <a:latin typeface="Kermit Semibold Expanded" panose="020F0502020204030204" pitchFamily="34" charset="0"/>
              </a:rPr>
              <a:t> 88 (2) (n) </a:t>
            </a:r>
            <a:r>
              <a:rPr lang="cs-CZ" dirty="0" err="1">
                <a:latin typeface="Kermit Semibold Expanded" panose="020F0502020204030204" pitchFamily="34" charset="0"/>
              </a:rPr>
              <a:t>Act</a:t>
            </a:r>
            <a:r>
              <a:rPr lang="cs-CZ" dirty="0">
                <a:latin typeface="Kermit Semibold Expanded" panose="020F0502020204030204" pitchFamily="34" charset="0"/>
              </a:rPr>
              <a:t> No 114/1992 </a:t>
            </a:r>
            <a:r>
              <a:rPr lang="cs-CZ" dirty="0" err="1">
                <a:latin typeface="Kermit Semibold Expanded" panose="020F0502020204030204" pitchFamily="34" charset="0"/>
              </a:rPr>
              <a:t>Coll</a:t>
            </a:r>
            <a:r>
              <a:rPr lang="cs-CZ" dirty="0">
                <a:latin typeface="Kermit Semibold Expanded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cs-CZ" dirty="0">
              <a:latin typeface="Kermit Semibold Expanded" panose="020F0502020204030204" pitchFamily="34" charset="0"/>
            </a:endParaRPr>
          </a:p>
          <a:p>
            <a:pPr marL="0" indent="0" algn="ctr">
              <a:buNone/>
            </a:pPr>
            <a:r>
              <a:rPr lang="cs-CZ" sz="2000" dirty="0">
                <a:latin typeface="Kermit Semibold Expanded" panose="020F0502020204030204" pitchFamily="34" charset="0"/>
              </a:rPr>
              <a:t>Maximum penalty up to CZK 2 milion (</a:t>
            </a:r>
            <a:r>
              <a:rPr lang="cs-CZ" sz="2000" dirty="0" err="1">
                <a:latin typeface="Kermit Semibold Expanded" panose="020F0502020204030204" pitchFamily="34" charset="0"/>
              </a:rPr>
              <a:t>lower</a:t>
            </a:r>
            <a:r>
              <a:rPr lang="cs-CZ" sz="2000" dirty="0">
                <a:latin typeface="Kermit Semibold Expanded" panose="020F0502020204030204" pitchFamily="34" charset="0"/>
              </a:rPr>
              <a:t>-end fine)</a:t>
            </a:r>
          </a:p>
        </p:txBody>
      </p:sp>
    </p:spTree>
    <p:extLst>
      <p:ext uri="{BB962C8B-B14F-4D97-AF65-F5344CB8AC3E}">
        <p14:creationId xmlns:p14="http://schemas.microsoft.com/office/powerpoint/2010/main" val="3704843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47123-C8E6-6C40-835D-A3349EBDF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ACE857-66D1-4319-CBDB-2A8137DDA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Off-road enduro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riding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in a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Protected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Landscape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Area (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outside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public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roads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)</a:t>
            </a:r>
          </a:p>
          <a:p>
            <a:pPr marL="0" indent="0" algn="ctr">
              <a:buNone/>
            </a:pP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Enduro ve volném terénu mimo veřejné komunikace v CHKO</a:t>
            </a:r>
          </a:p>
          <a:p>
            <a:pPr marL="0" indent="0" algn="ctr">
              <a:buNone/>
            </a:pPr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Drone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operation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in a PLA</a:t>
            </a:r>
          </a:p>
          <a:p>
            <a:pPr marL="0" indent="0" algn="ctr">
              <a:buNone/>
            </a:pPr>
            <a:r>
              <a:rPr lang="cs-CZ" sz="18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Létání dronem v CHKO</a:t>
            </a:r>
          </a:p>
          <a:p>
            <a:pPr marL="0" indent="0" algn="ctr">
              <a:buNone/>
            </a:pPr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Own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merchandise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,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advertising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,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commercial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aktivity</a:t>
            </a:r>
          </a:p>
          <a:p>
            <a:pPr marL="0" indent="0" algn="ctr">
              <a:buNone/>
            </a:pP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Vlastní </a:t>
            </a:r>
            <a:r>
              <a:rPr lang="cs-CZ" sz="1900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merch</a:t>
            </a: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, reklama, obchodní činnost</a:t>
            </a:r>
          </a:p>
          <a:p>
            <a:pPr marL="0" indent="0" algn="ctr">
              <a:buNone/>
            </a:pPr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Influencer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– 16,000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followers</a:t>
            </a:r>
            <a:endParaRPr lang="cs-CZ" b="1" dirty="0">
              <a:solidFill>
                <a:srgbClr val="FF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25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86E8E-48F4-6A7F-A31F-59ABD044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9D973-659E-A1C2-37DB-F0672C49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Spiritual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ritual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in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forest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– 2016</a:t>
            </a:r>
            <a:b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cs-CZ" sz="2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Seance v lesním prostředí- 2016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DAE71DE-23DB-994C-337C-106CCD45E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700808"/>
            <a:ext cx="3394472" cy="43819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16110E-A9A4-6D0F-348D-73FEE485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700808"/>
            <a:ext cx="3394473" cy="44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94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FB14D-D203-6352-9FEE-385711CED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405F1-74A4-9EA7-C28A-D8A024D1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Spiritual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ritual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in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forest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–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Josef´s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Oak</a:t>
            </a:r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FF88225-7B63-F94C-8BA0-34046BB12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560" y="1628800"/>
            <a:ext cx="3394472" cy="444909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22FE4C1-8E7D-6D0E-3EAF-E782F9815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628800"/>
            <a:ext cx="3672408" cy="44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4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8BB7E-887A-8F5E-1BC1-69C48671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</a:br>
            <a:r>
              <a:rPr lang="cs-CZ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Children´s</a:t>
            </a:r>
            <a: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forest</a:t>
            </a:r>
            <a: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park … </a:t>
            </a:r>
            <a:r>
              <a:rPr lang="cs-CZ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or</a:t>
            </a:r>
            <a: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an</a:t>
            </a:r>
            <a: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illegal</a:t>
            </a:r>
            <a: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construction</a:t>
            </a:r>
            <a: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?</a:t>
            </a:r>
            <a:br>
              <a:rPr lang="cs-CZ" dirty="0">
                <a:solidFill>
                  <a:srgbClr val="FF0000"/>
                </a:solidFill>
                <a:latin typeface="Kermit Semibold Expanded" panose="020F0503040000060003" pitchFamily="34" charset="0"/>
              </a:rPr>
            </a:br>
            <a:endParaRPr lang="cs-CZ" dirty="0">
              <a:solidFill>
                <a:srgbClr val="FF0000"/>
              </a:solidFill>
              <a:latin typeface="Kermit Semibold Expanded" panose="020F0503040000060003" pitchFamily="34" charset="0"/>
            </a:endParaRP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4AA8DD1-4AAA-2D49-107F-7D1BF77FD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1" y="1700808"/>
            <a:ext cx="7200800" cy="442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61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FF7EC-7149-847C-B1C1-DD676890A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F75F1FA-9DA8-7641-8451-00652D4F7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395" y="836713"/>
            <a:ext cx="792721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14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1954B-9595-8BBE-9872-0E01E66EB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368A0A-7422-EE59-9774-5410FBA7B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D78450-BE1D-3420-FAB0-0F0FDC61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837"/>
            <a:ext cx="9144000" cy="53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1FBD-12E2-64AC-6A8E-215954DB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3E3A6B-32E0-1C32-3A7A-0B07423EE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sz="3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„</a:t>
            </a:r>
            <a:r>
              <a:rPr lang="cs-CZ" sz="36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Gnome</a:t>
            </a:r>
            <a:r>
              <a:rPr lang="cs-CZ" sz="3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36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Forest</a:t>
            </a:r>
            <a:r>
              <a:rPr lang="cs-CZ" sz="3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Park“ – a place </a:t>
            </a:r>
            <a:r>
              <a:rPr lang="cs-CZ" sz="36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intergenerational</a:t>
            </a:r>
            <a:r>
              <a:rPr lang="cs-CZ" sz="3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36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gathering</a:t>
            </a:r>
            <a:endParaRPr lang="cs-CZ" sz="3600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Lesopark skřítků – místo pro mezigenerační setkávání</a:t>
            </a:r>
            <a:r>
              <a:rPr lang="cs-CZ" sz="36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</a:p>
          <a:p>
            <a:pPr marL="0" indent="0" algn="just">
              <a:buNone/>
            </a:pPr>
            <a:r>
              <a:rPr lang="cs-CZ" dirty="0">
                <a:latin typeface="Kermit Semibold Expanded" panose="020F0503040000060003" pitchFamily="34" charset="0"/>
              </a:rPr>
              <a:t>2023 – </a:t>
            </a:r>
            <a:r>
              <a:rPr lang="cs-CZ" dirty="0" err="1">
                <a:latin typeface="Kermit Semibold Expanded" panose="020F0503040000060003" pitchFamily="34" charset="0"/>
              </a:rPr>
              <a:t>before</a:t>
            </a:r>
            <a:r>
              <a:rPr lang="cs-CZ" dirty="0">
                <a:latin typeface="Kermit Semibold Expanded" panose="020F0503040000060003" pitchFamily="34" charset="0"/>
              </a:rPr>
              <a:t> grant CZK 200,000; </a:t>
            </a:r>
            <a:r>
              <a:rPr lang="cs-CZ" dirty="0" err="1">
                <a:latin typeface="Kermit Semibold Expanded" panose="020F0503040000060003" pitchFamily="34" charset="0"/>
              </a:rPr>
              <a:t>approved</a:t>
            </a:r>
            <a:r>
              <a:rPr lang="cs-CZ" dirty="0">
                <a:latin typeface="Kermit Semibold Expanded" panose="020F0503040000060003" pitchFamily="34" charset="0"/>
              </a:rPr>
              <a:t> by </a:t>
            </a:r>
            <a:r>
              <a:rPr lang="cs-CZ" dirty="0" err="1">
                <a:latin typeface="Kermit Semibold Expanded" panose="020F0503040000060003" pitchFamily="34" charset="0"/>
              </a:rPr>
              <a:t>State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Forest</a:t>
            </a:r>
            <a:r>
              <a:rPr lang="cs-CZ" dirty="0">
                <a:latin typeface="Kermit Semibold Expanded" panose="020F0503040000060003" pitchFamily="34" charset="0"/>
              </a:rPr>
              <a:t>)</a:t>
            </a:r>
          </a:p>
          <a:p>
            <a:pPr marL="0" indent="0" algn="just">
              <a:buNone/>
            </a:pPr>
            <a:endParaRPr lang="cs-CZ" dirty="0">
              <a:latin typeface="Kermit Semibold Expanded" panose="020F0503040000060003" pitchFamily="34" charset="0"/>
            </a:endParaRPr>
          </a:p>
          <a:p>
            <a:pPr marL="0" indent="0">
              <a:buNone/>
            </a:pPr>
            <a:r>
              <a:rPr lang="cs-CZ" dirty="0">
                <a:latin typeface="Kermit Semibold Expanded" panose="020F0503040000060003" pitchFamily="34" charset="0"/>
              </a:rPr>
              <a:t>2025 – </a:t>
            </a:r>
            <a:r>
              <a:rPr lang="cs-CZ" dirty="0" err="1">
                <a:latin typeface="Kermit Semibold Expanded" panose="020F0503040000060003" pitchFamily="34" charset="0"/>
              </a:rPr>
              <a:t>after</a:t>
            </a:r>
            <a:endParaRPr lang="cs-CZ" dirty="0">
              <a:latin typeface="Kermit Semibold Expanded" panose="020F0503040000060003" pitchFamily="34" charset="0"/>
            </a:endParaRPr>
          </a:p>
          <a:p>
            <a:pPr>
              <a:buFontTx/>
              <a:buChar char="-"/>
            </a:pPr>
            <a:r>
              <a:rPr lang="cs-CZ" dirty="0" err="1">
                <a:latin typeface="Kermit Semibold Expanded" panose="020F0503040000060003" pitchFamily="34" charset="0"/>
              </a:rPr>
              <a:t>Climbing</a:t>
            </a:r>
            <a:r>
              <a:rPr lang="cs-CZ" dirty="0">
                <a:latin typeface="Kermit Semibold Expanded" panose="020F0503040000060003" pitchFamily="34" charset="0"/>
              </a:rPr>
              <a:t> and swing </a:t>
            </a:r>
            <a:r>
              <a:rPr lang="cs-CZ" dirty="0" err="1">
                <a:latin typeface="Kermit Semibold Expanded" panose="020F0503040000060003" pitchFamily="34" charset="0"/>
              </a:rPr>
              <a:t>structures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fixed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into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trees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with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screws</a:t>
            </a:r>
            <a:r>
              <a:rPr lang="cs-CZ" dirty="0">
                <a:latin typeface="Kermit Semibold Expanded" panose="020F0503040000060003" pitchFamily="34" charset="0"/>
              </a:rPr>
              <a:t> (no </a:t>
            </a:r>
            <a:r>
              <a:rPr lang="cs-CZ" dirty="0" err="1">
                <a:latin typeface="Kermit Semibold Expanded" panose="020F0503040000060003" pitchFamily="34" charset="0"/>
              </a:rPr>
              <a:t>documentation</a:t>
            </a:r>
            <a:r>
              <a:rPr lang="cs-CZ" dirty="0">
                <a:latin typeface="Kermit Semibold Expanded" panose="020F0503040000060003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cs-CZ" dirty="0">
                <a:latin typeface="Kermit Semibold Expanded" panose="020F0503040000060003" pitchFamily="34" charset="0"/>
              </a:rPr>
              <a:t>dry </a:t>
            </a:r>
            <a:r>
              <a:rPr lang="cs-CZ" dirty="0" err="1">
                <a:latin typeface="Kermit Semibold Expanded" panose="020F0503040000060003" pitchFamily="34" charset="0"/>
              </a:rPr>
              <a:t>toilet</a:t>
            </a:r>
            <a:endParaRPr lang="cs-CZ" dirty="0">
              <a:latin typeface="Kermit Semibold Expanded" panose="020F0503040000060003" pitchFamily="34" charset="0"/>
            </a:endParaRPr>
          </a:p>
          <a:p>
            <a:pPr>
              <a:buFontTx/>
              <a:buChar char="-"/>
            </a:pPr>
            <a:r>
              <a:rPr lang="cs-CZ" dirty="0" err="1">
                <a:latin typeface="Kermit Semibold Expanded" panose="020F0503040000060003" pitchFamily="34" charset="0"/>
              </a:rPr>
              <a:t>Bench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installed</a:t>
            </a:r>
            <a:r>
              <a:rPr lang="cs-CZ" dirty="0">
                <a:latin typeface="Kermit Semibold Expanded" panose="020F0503040000060003" pitchFamily="34" charset="0"/>
              </a:rPr>
              <a:t> in a </a:t>
            </a:r>
            <a:r>
              <a:rPr lang="cs-CZ" dirty="0" err="1">
                <a:latin typeface="Kermit Semibold Expanded" panose="020F0503040000060003" pitchFamily="34" charset="0"/>
              </a:rPr>
              <a:t>protected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oak</a:t>
            </a:r>
            <a:r>
              <a:rPr lang="cs-CZ" dirty="0">
                <a:latin typeface="Kermit Semibold Expanded" panose="020F0503040000060003" pitchFamily="34" charset="0"/>
              </a:rPr>
              <a:t> (</a:t>
            </a:r>
            <a:r>
              <a:rPr lang="cs-CZ" dirty="0" err="1">
                <a:latin typeface="Kermit Semibold Expanded" panose="020F0503040000060003" pitchFamily="34" charset="0"/>
              </a:rPr>
              <a:t>for</a:t>
            </a:r>
            <a:r>
              <a:rPr lang="cs-CZ" dirty="0">
                <a:latin typeface="Kermit Semibold Expanded" panose="020F0503040000060003" pitchFamily="34" charset="0"/>
              </a:rPr>
              <a:t> „</a:t>
            </a:r>
            <a:r>
              <a:rPr lang="cs-CZ" dirty="0" err="1">
                <a:latin typeface="Kermit Semibold Expanded" panose="020F0503040000060003" pitchFamily="34" charset="0"/>
              </a:rPr>
              <a:t>spiritual</a:t>
            </a:r>
            <a:r>
              <a:rPr lang="cs-CZ" dirty="0">
                <a:latin typeface="Kermit Semibold Expanded" panose="020F0503040000060003" pitchFamily="34" charset="0"/>
              </a:rPr>
              <a:t>“ </a:t>
            </a:r>
            <a:r>
              <a:rPr lang="cs-CZ" dirty="0" err="1">
                <a:latin typeface="Kermit Semibold Expanded" panose="020F0503040000060003" pitchFamily="34" charset="0"/>
              </a:rPr>
              <a:t>reasons</a:t>
            </a:r>
            <a:r>
              <a:rPr lang="cs-CZ" dirty="0">
                <a:latin typeface="Kermit Semibold Expanded" panose="020F0503040000060003" pitchFamily="34" charset="0"/>
              </a:rPr>
              <a:t>)</a:t>
            </a:r>
          </a:p>
          <a:p>
            <a:pPr marL="0" indent="0">
              <a:buNone/>
            </a:pPr>
            <a:r>
              <a:rPr lang="cs-CZ" sz="2300" dirty="0">
                <a:latin typeface="Kermit Semibold Expanded" panose="020F0503040000060003" pitchFamily="34" charset="0"/>
              </a:rPr>
              <a:t>(lezecká konstrukce a houpačková konstrukce upevněny vruty v kmenech – umístěny spontánně bez dokumentace; suché WC; lavička v památném dubu – esoterické důvody)</a:t>
            </a:r>
          </a:p>
        </p:txBody>
      </p:sp>
    </p:spTree>
    <p:extLst>
      <p:ext uri="{BB962C8B-B14F-4D97-AF65-F5344CB8AC3E}">
        <p14:creationId xmlns:p14="http://schemas.microsoft.com/office/powerpoint/2010/main" val="2168615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989AF-4853-0A8C-6BAB-3FBBE56DF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3CEB15-65D2-87AC-8FBA-440189EF1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511256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b="1" dirty="0" err="1">
                <a:latin typeface="Kermit Semibold Expanded" panose="020F0503040000060003" pitchFamily="34" charset="0"/>
              </a:rPr>
              <a:t>Irreversible</a:t>
            </a:r>
            <a:r>
              <a:rPr lang="cs-CZ" b="1" dirty="0"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latin typeface="Kermit Semibold Expanded" panose="020F0503040000060003" pitchFamily="34" charset="0"/>
              </a:rPr>
              <a:t>damage</a:t>
            </a:r>
            <a:r>
              <a:rPr lang="cs-CZ" b="1" dirty="0">
                <a:latin typeface="Kermit Semibold Expanded" panose="020F0503040000060003" pitchFamily="34" charset="0"/>
              </a:rPr>
              <a:t> to a </a:t>
            </a:r>
            <a:r>
              <a:rPr lang="cs-CZ" b="1" dirty="0" err="1">
                <a:latin typeface="Kermit Semibold Expanded" panose="020F0503040000060003" pitchFamily="34" charset="0"/>
              </a:rPr>
              <a:t>protected</a:t>
            </a:r>
            <a:r>
              <a:rPr lang="cs-CZ" b="1" dirty="0"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latin typeface="Kermit Semibold Expanded" panose="020F0503040000060003" pitchFamily="34" charset="0"/>
              </a:rPr>
              <a:t>tree</a:t>
            </a:r>
            <a:endParaRPr lang="cs-CZ" b="1" dirty="0">
              <a:latin typeface="Kermit Semibold Expanded" panose="020F0503040000060003" pitchFamily="34" charset="0"/>
            </a:endParaRPr>
          </a:p>
          <a:p>
            <a:pPr algn="just"/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just">
              <a:buNone/>
            </a:pPr>
            <a:r>
              <a:rPr lang="cs-CZ" dirty="0" err="1">
                <a:latin typeface="Kermit Semibold Expanded" panose="020F0503040000060003" pitchFamily="34" charset="0"/>
              </a:rPr>
              <a:t>Unauthorized</a:t>
            </a:r>
            <a:r>
              <a:rPr lang="cs-CZ" dirty="0">
                <a:latin typeface="Kermit Semibold Expanded" panose="020F0503040000060003" pitchFamily="34" charset="0"/>
              </a:rPr>
              <a:t> use </a:t>
            </a:r>
            <a:r>
              <a:rPr lang="cs-CZ" dirty="0" err="1">
                <a:latin typeface="Kermit Semibold Expanded" panose="020F0503040000060003" pitchFamily="34" charset="0"/>
              </a:rPr>
              <a:t>of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forest</a:t>
            </a:r>
            <a:r>
              <a:rPr lang="cs-CZ" dirty="0">
                <a:latin typeface="Kermit Semibold Expanded" panose="020F0503040000060003" pitchFamily="34" charset="0"/>
              </a:rPr>
              <a:t> </a:t>
            </a:r>
            <a:r>
              <a:rPr lang="cs-CZ" dirty="0" err="1">
                <a:latin typeface="Kermit Semibold Expanded" panose="020F0503040000060003" pitchFamily="34" charset="0"/>
              </a:rPr>
              <a:t>land</a:t>
            </a:r>
            <a:r>
              <a:rPr lang="cs-CZ" dirty="0">
                <a:latin typeface="Kermit Semibold Expanded" panose="020F0503040000060003" pitchFamily="34" charset="0"/>
              </a:rPr>
              <a:t> (</a:t>
            </a:r>
            <a:r>
              <a:rPr lang="cs-CZ" dirty="0" err="1">
                <a:latin typeface="Kermit Semibold Expanded" panose="020F0503040000060003" pitchFamily="34" charset="0"/>
              </a:rPr>
              <a:t>toilet</a:t>
            </a:r>
            <a:r>
              <a:rPr lang="cs-CZ" dirty="0">
                <a:latin typeface="Kermit Semibold Expanded" panose="020F0503040000060003" pitchFamily="34" charset="0"/>
              </a:rPr>
              <a:t>, play </a:t>
            </a:r>
            <a:r>
              <a:rPr lang="cs-CZ" dirty="0" err="1">
                <a:latin typeface="Kermit Semibold Expanded" panose="020F0503040000060003" pitchFamily="34" charset="0"/>
              </a:rPr>
              <a:t>structures</a:t>
            </a:r>
            <a:r>
              <a:rPr lang="cs-CZ" dirty="0">
                <a:latin typeface="Kermit Semibold Expanded" panose="020F0503040000060003" pitchFamily="34" charset="0"/>
              </a:rPr>
              <a:t>)</a:t>
            </a:r>
          </a:p>
          <a:p>
            <a:pPr marL="0" indent="0" algn="just">
              <a:buNone/>
            </a:pPr>
            <a:r>
              <a:rPr lang="cs-CZ" sz="1600" dirty="0">
                <a:latin typeface="Kermit Semibold Expanded" panose="020F0503040000060003" pitchFamily="34" charset="0"/>
              </a:rPr>
              <a:t>Umístění WC a herních prvků bez souhlasu vlastníka a bez povolení orgánu státní správy lesů = neoprávněné užívání lesní půdy k jiným účelům než pro plnění funkcí lesů</a:t>
            </a:r>
          </a:p>
          <a:p>
            <a:pPr marL="0" indent="0" algn="just">
              <a:buNone/>
            </a:pPr>
            <a:endParaRPr lang="cs-CZ" sz="1600" dirty="0">
              <a:latin typeface="Kermit Semibold Expanded" panose="020F0503040000060003" pitchFamily="34" charset="0"/>
            </a:endParaRPr>
          </a:p>
          <a:p>
            <a:pPr marL="0" indent="0" algn="just">
              <a:buNone/>
            </a:pPr>
            <a:r>
              <a:rPr lang="cs-CZ" dirty="0">
                <a:latin typeface="Kermit Semibold Expanded" panose="020F0503040000060003" pitchFamily="34" charset="0"/>
              </a:rPr>
              <a:t>Fine: CZK 100,000 – </a:t>
            </a:r>
            <a:r>
              <a:rPr lang="cs-CZ" dirty="0" err="1">
                <a:latin typeface="Kermit Semibold Expanded" panose="020F0503040000060003" pitchFamily="34" charset="0"/>
              </a:rPr>
              <a:t>reduced</a:t>
            </a:r>
            <a:r>
              <a:rPr lang="cs-CZ" dirty="0">
                <a:latin typeface="Kermit Semibold Expanded" panose="020F0503040000060003" pitchFamily="34" charset="0"/>
              </a:rPr>
              <a:t> to CZK 60,000</a:t>
            </a:r>
          </a:p>
          <a:p>
            <a:pPr marL="0" indent="0" algn="just">
              <a:buNone/>
            </a:pPr>
            <a:r>
              <a:rPr lang="cs-CZ" sz="1900" dirty="0">
                <a:latin typeface="Kermit Semibold Expanded" panose="020F0503040000060003" pitchFamily="34" charset="0"/>
              </a:rPr>
              <a:t>(maximum up to CZK 5 milion – </a:t>
            </a:r>
            <a:r>
              <a:rPr lang="cs-CZ" sz="1900" dirty="0" err="1">
                <a:latin typeface="Kermit Semibold Expanded" panose="020F0503040000060003" pitchFamily="34" charset="0"/>
              </a:rPr>
              <a:t>lower</a:t>
            </a:r>
            <a:r>
              <a:rPr lang="cs-CZ" sz="1900" dirty="0">
                <a:latin typeface="Kermit Semibold Expanded" panose="020F0503040000060003" pitchFamily="34" charset="0"/>
              </a:rPr>
              <a:t>-end fine)</a:t>
            </a:r>
            <a:endParaRPr lang="cs-CZ" sz="19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964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F2F5E-0AE6-5117-AE96-629D3E035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7DE4B-A99B-B884-94BA-EC8B6BBA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We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don´t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get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bored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–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even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on public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holidays</a:t>
            </a:r>
            <a:b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endParaRPr lang="cs-CZ" b="1" dirty="0">
              <a:solidFill>
                <a:srgbClr val="0070C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8857B9-7799-37A8-5267-42CAC341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1967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8 May 2026 –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emergency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call</a:t>
            </a:r>
          </a:p>
          <a:p>
            <a:pPr marL="0" indent="0" algn="ctr">
              <a:buNone/>
            </a:pPr>
            <a:r>
              <a:rPr lang="cs-CZ" sz="28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Volunteer</a:t>
            </a:r>
            <a:r>
              <a:rPr lang="cs-CZ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28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firefighters</a:t>
            </a:r>
            <a:r>
              <a:rPr lang="cs-CZ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28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attempting</a:t>
            </a:r>
            <a:r>
              <a:rPr lang="cs-CZ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a long- distance </a:t>
            </a:r>
            <a:r>
              <a:rPr lang="cs-CZ" sz="28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water</a:t>
            </a:r>
            <a:r>
              <a:rPr lang="cs-CZ" sz="2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transport </a:t>
            </a:r>
            <a:r>
              <a:rPr lang="cs-CZ" sz="28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record</a:t>
            </a:r>
            <a:endParaRPr lang="cs-CZ" sz="2800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sz="4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„</a:t>
            </a:r>
            <a:r>
              <a:rPr lang="cs-CZ" sz="40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Returning</a:t>
            </a:r>
            <a:r>
              <a:rPr lang="cs-CZ" sz="4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sz="4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Svratka River to </a:t>
            </a:r>
            <a:r>
              <a:rPr lang="cs-CZ" sz="4000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its</a:t>
            </a:r>
            <a:r>
              <a:rPr lang="cs-CZ" sz="40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source“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cs-CZ" sz="35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2344 </a:t>
            </a:r>
            <a:r>
              <a:rPr lang="cs-CZ" sz="3500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firefighting</a:t>
            </a:r>
            <a:endParaRPr lang="cs-CZ" sz="3500" b="1" dirty="0">
              <a:solidFill>
                <a:srgbClr val="FF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sz="35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64 km</a:t>
            </a: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A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large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firefighters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festival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82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50F07-46A5-821E-1697-A124613E0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Comfort</a:t>
            </a:r>
            <a:endParaRPr lang="cs-CZ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pPr marL="0" indent="0" algn="ctr">
              <a:buNone/>
            </a:pPr>
            <a:r>
              <a:rPr lang="cs-CZ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Adrenaline</a:t>
            </a:r>
          </a:p>
          <a:p>
            <a:pPr marL="0" indent="0" algn="ctr">
              <a:buNone/>
            </a:pP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Luxury</a:t>
            </a:r>
            <a:endParaRPr lang="cs-CZ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Presentation</a:t>
            </a:r>
            <a:endParaRPr lang="cs-CZ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Setting</a:t>
            </a:r>
            <a:r>
              <a:rPr lang="cs-CZ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 </a:t>
            </a: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an</a:t>
            </a:r>
            <a:r>
              <a:rPr lang="cs-CZ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 </a:t>
            </a: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example</a:t>
            </a:r>
            <a:endParaRPr lang="cs-CZ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Inspiration</a:t>
            </a:r>
            <a:r>
              <a:rPr lang="cs-CZ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 </a:t>
            </a: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for</a:t>
            </a:r>
            <a:r>
              <a:rPr lang="cs-CZ" dirty="0">
                <a:latin typeface="Dreaming Outloud Pro" panose="020F0502020204030204" pitchFamily="66" charset="0"/>
                <a:cs typeface="Dreaming Outloud Pro" panose="020F0502020204030204" pitchFamily="66" charset="0"/>
              </a:rPr>
              <a:t> </a:t>
            </a:r>
            <a:r>
              <a:rPr lang="cs-CZ" dirty="0" err="1">
                <a:latin typeface="Dreaming Outloud Pro" panose="020F0502020204030204" pitchFamily="66" charset="0"/>
                <a:cs typeface="Dreaming Outloud Pro" panose="020F0502020204030204" pitchFamily="66" charset="0"/>
              </a:rPr>
              <a:t>others</a:t>
            </a:r>
            <a:endParaRPr lang="cs-CZ" dirty="0"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9B0BCF-B7E0-3393-494D-2C25AB3C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09" r="16328" b="-1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512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4BC97-E93F-49C0-08AD-9437C438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Why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Czech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Environmental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Inspectorate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930889-39ED-D6D1-8CE2-E0D64DDC9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Water</a:t>
            </a:r>
            <a:r>
              <a:rPr lang="cs-CZ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handling</a:t>
            </a:r>
            <a:endParaRPr lang="cs-CZ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PLA Žďárské vrchy</a:t>
            </a: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Risk: spread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crayfish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plague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(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confirmed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in 2023 - 2024)</a:t>
            </a:r>
          </a:p>
          <a:p>
            <a:pPr marL="0" indent="0" algn="ctr">
              <a:buNone/>
            </a:pP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Conclusion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(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after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45 min):</a:t>
            </a:r>
          </a:p>
          <a:p>
            <a:pPr marL="0" indent="0" algn="ctr">
              <a:buNone/>
            </a:pP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Permid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valid</a:t>
            </a:r>
            <a:endParaRPr lang="cs-CZ" b="1" dirty="0">
              <a:solidFill>
                <a:srgbClr val="0070C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 risk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of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infection</a:t>
            </a:r>
            <a:r>
              <a:rPr lang="cs-CZ" b="1" dirty="0"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spread</a:t>
            </a:r>
          </a:p>
        </p:txBody>
      </p:sp>
    </p:spTree>
    <p:extLst>
      <p:ext uri="{BB962C8B-B14F-4D97-AF65-F5344CB8AC3E}">
        <p14:creationId xmlns:p14="http://schemas.microsoft.com/office/powerpoint/2010/main" val="2940812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5CBE9F2-97EC-181B-FA11-02E2F4311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476672"/>
            <a:ext cx="8028315" cy="5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E4DDC-161B-10BA-D3CB-81544AF7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more…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ongoing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cases</a:t>
            </a:r>
            <a:endParaRPr lang="cs-CZ" b="1" dirty="0">
              <a:solidFill>
                <a:schemeClr val="accent1">
                  <a:lumMod val="7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9FEC55-A1CB-DCDB-2248-3E549BB0B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b="1" dirty="0">
              <a:solidFill>
                <a:schemeClr val="accent2">
                  <a:lumMod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Glamping</a:t>
            </a:r>
            <a:endParaRPr lang="cs-CZ" b="1" dirty="0">
              <a:solidFill>
                <a:schemeClr val="accent2">
                  <a:lumMod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endParaRPr lang="cs-CZ" b="1" dirty="0">
              <a:solidFill>
                <a:schemeClr val="accent2">
                  <a:lumMod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Ski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resorts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development (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deforestation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,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snowmaking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)</a:t>
            </a:r>
          </a:p>
          <a:p>
            <a:pPr marL="0" indent="0" algn="ctr">
              <a:buNone/>
            </a:pPr>
            <a:endParaRPr lang="cs-CZ" b="1" dirty="0">
              <a:solidFill>
                <a:schemeClr val="accent2">
                  <a:lumMod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Trial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tracks</a:t>
            </a:r>
            <a:endParaRPr lang="cs-CZ" b="1" dirty="0">
              <a:solidFill>
                <a:schemeClr val="accent2">
                  <a:lumMod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endParaRPr lang="cs-CZ" b="1" dirty="0">
              <a:solidFill>
                <a:schemeClr val="accent2">
                  <a:lumMod val="50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Tramping (PLA Kokořínsko)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6779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FA633-8534-0D81-BB2B-1B4B6897E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  <a:latin typeface="Broadway" panose="04040905080002020502" pitchFamily="82" charset="0"/>
              </a:rPr>
              <a:t>Takeaway</a:t>
            </a:r>
            <a:endParaRPr lang="cs-CZ" dirty="0">
              <a:solidFill>
                <a:srgbClr val="FF0000"/>
              </a:solidFill>
              <a:latin typeface="Broadway" panose="04040905080002020502" pitchFamily="82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614BDB-294A-6377-AF86-A68F30B7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r>
              <a:rPr lang="cs-CZ" b="1" dirty="0" err="1">
                <a:latin typeface="Kermit Semibold Expanded" panose="020F0503040000060003" pitchFamily="34" charset="0"/>
              </a:rPr>
              <a:t>Find</a:t>
            </a:r>
            <a:r>
              <a:rPr lang="cs-CZ" b="1" dirty="0">
                <a:latin typeface="Kermit Semibold Expanded" panose="020F0503040000060003" pitchFamily="34" charset="0"/>
              </a:rPr>
              <a:t> out </a:t>
            </a:r>
            <a:r>
              <a:rPr lang="cs-CZ" b="1" dirty="0" err="1">
                <a:latin typeface="Kermit Semibold Expanded" panose="020F0503040000060003" pitchFamily="34" charset="0"/>
              </a:rPr>
              <a:t>the</a:t>
            </a:r>
            <a:r>
              <a:rPr lang="cs-CZ" b="1" dirty="0"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latin typeface="Kermit Semibold Expanded" panose="020F0503040000060003" pitchFamily="34" charset="0"/>
              </a:rPr>
              <a:t>rules</a:t>
            </a:r>
            <a:r>
              <a:rPr lang="cs-CZ" b="1" dirty="0">
                <a:latin typeface="Kermit Semibold Expanded" panose="020F0503040000060003" pitchFamily="34" charset="0"/>
              </a:rPr>
              <a:t> in </a:t>
            </a:r>
            <a:r>
              <a:rPr lang="cs-CZ" b="1" dirty="0" err="1">
                <a:latin typeface="Kermit Semibold Expanded" panose="020F0503040000060003" pitchFamily="34" charset="0"/>
              </a:rPr>
              <a:t>advance</a:t>
            </a:r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r>
              <a:rPr lang="cs-CZ" sz="1900" dirty="0">
                <a:latin typeface="Kermit Semibold Expanded" panose="020F0503040000060003" pitchFamily="34" charset="0"/>
              </a:rPr>
              <a:t>Zjisti si pravidla předem</a:t>
            </a:r>
          </a:p>
          <a:p>
            <a:pPr marL="0" indent="0" algn="ctr">
              <a:buNone/>
            </a:pPr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r>
              <a:rPr lang="cs-CZ" b="1" dirty="0" err="1">
                <a:latin typeface="Kermit Semibold Expanded" panose="020F0503040000060003" pitchFamily="34" charset="0"/>
              </a:rPr>
              <a:t>Ask</a:t>
            </a:r>
            <a:r>
              <a:rPr lang="cs-CZ" b="1" dirty="0"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latin typeface="Kermit Semibold Expanded" panose="020F0503040000060003" pitchFamily="34" charset="0"/>
              </a:rPr>
              <a:t>for</a:t>
            </a:r>
            <a:r>
              <a:rPr lang="cs-CZ" b="1" dirty="0"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latin typeface="Kermit Semibold Expanded" panose="020F0503040000060003" pitchFamily="34" charset="0"/>
              </a:rPr>
              <a:t>permision</a:t>
            </a:r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r>
              <a:rPr lang="cs-CZ" sz="1900" dirty="0">
                <a:latin typeface="Kermit Semibold Expanded" panose="020F0503040000060003" pitchFamily="34" charset="0"/>
              </a:rPr>
              <a:t>Požádej o souhlas</a:t>
            </a:r>
          </a:p>
          <a:p>
            <a:pPr marL="0" indent="0" algn="ctr">
              <a:buNone/>
            </a:pPr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r>
              <a:rPr lang="cs-CZ" b="1" dirty="0" err="1">
                <a:latin typeface="Kermit Semibold Expanded" panose="020F0503040000060003" pitchFamily="34" charset="0"/>
              </a:rPr>
              <a:t>Consider</a:t>
            </a:r>
            <a:r>
              <a:rPr lang="cs-CZ" b="1" dirty="0"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latin typeface="Kermit Semibold Expanded" panose="020F0503040000060003" pitchFamily="34" charset="0"/>
              </a:rPr>
              <a:t>the</a:t>
            </a:r>
            <a:r>
              <a:rPr lang="cs-CZ" b="1" dirty="0"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latin typeface="Kermit Semibold Expanded" panose="020F0503040000060003" pitchFamily="34" charset="0"/>
              </a:rPr>
              <a:t>impact</a:t>
            </a:r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r>
              <a:rPr lang="cs-CZ" sz="2300" dirty="0">
                <a:latin typeface="Kermit Semibold Expanded" panose="020F0503040000060003" pitchFamily="34" charset="0"/>
              </a:rPr>
              <a:t>Přemýšlej o dopadu</a:t>
            </a:r>
          </a:p>
          <a:p>
            <a:pPr marL="0" indent="0" algn="ctr">
              <a:buNone/>
            </a:pPr>
            <a:endParaRPr lang="cs-CZ" b="1" dirty="0"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Nature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doesn´t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forgive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– and ignorance </a:t>
            </a: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of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law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is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 no </a:t>
            </a:r>
            <a:r>
              <a:rPr lang="cs-CZ" b="1" dirty="0" err="1">
                <a:solidFill>
                  <a:srgbClr val="FF0000"/>
                </a:solidFill>
                <a:latin typeface="Kermit Semibold Expanded" panose="020F0503040000060003" pitchFamily="34" charset="0"/>
              </a:rPr>
              <a:t>excuse</a:t>
            </a:r>
            <a:r>
              <a:rPr lang="cs-CZ" b="1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.</a:t>
            </a:r>
          </a:p>
          <a:p>
            <a:pPr marL="0" indent="0" algn="ctr">
              <a:buNone/>
            </a:pPr>
            <a:r>
              <a:rPr lang="cs-CZ" sz="2600" dirty="0">
                <a:solidFill>
                  <a:srgbClr val="FF0000"/>
                </a:solidFill>
                <a:latin typeface="Kermit Semibold Expanded" panose="020F0503040000060003" pitchFamily="34" charset="0"/>
              </a:rPr>
              <a:t>Příroda neodpouští, neznalost zákona také ne.</a:t>
            </a:r>
          </a:p>
        </p:txBody>
      </p:sp>
    </p:spTree>
    <p:extLst>
      <p:ext uri="{BB962C8B-B14F-4D97-AF65-F5344CB8AC3E}">
        <p14:creationId xmlns:p14="http://schemas.microsoft.com/office/powerpoint/2010/main" val="3078055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F13D-AB9B-9A74-E476-CBA73F10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6CBDF-C8B7-9B0A-6922-54CC560F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solidFill>
                  <a:srgbClr val="FF0000"/>
                </a:solidFill>
                <a:latin typeface="Broadway" panose="04040905080002020502" pitchFamily="82" charset="0"/>
              </a:rPr>
            </a:b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about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today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?</a:t>
            </a:r>
            <a:b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endParaRPr lang="cs-CZ" b="1" dirty="0">
              <a:solidFill>
                <a:srgbClr val="FF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CD1A19-AA44-189E-962C-F83E1E6D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YouTuber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deleted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videos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and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left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Thailand</a:t>
            </a:r>
            <a:endParaRPr lang="cs-CZ" b="1" dirty="0">
              <a:solidFill>
                <a:srgbClr val="FF000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sz="2100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Youtuber smazal svoje videa, odjel do Thajska</a:t>
            </a:r>
          </a:p>
          <a:p>
            <a:pPr marL="0" indent="0" algn="ctr">
              <a:buNone/>
            </a:pP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bench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was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removed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,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damaged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repaired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,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illegal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structures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dismantled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–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organizer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negotiating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with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landowner</a:t>
            </a:r>
            <a:endParaRPr lang="cs-CZ" b="1" dirty="0">
              <a:solidFill>
                <a:srgbClr val="00B050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indent="0" algn="ctr">
              <a:buNone/>
            </a:pPr>
            <a:r>
              <a:rPr lang="cs-CZ" sz="2600" dirty="0">
                <a:solidFill>
                  <a:srgbClr val="00B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Lavička byla odstraněna, rány ošetřeny, nezákonné stavby odstraněny, pořadatel se domlouvá s vlastníkem</a:t>
            </a:r>
          </a:p>
          <a:p>
            <a:pPr marL="0" indent="0" algn="ctr">
              <a:buNone/>
            </a:pP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Firefighters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broke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record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– and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highlighted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nature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protection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in </a:t>
            </a: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media</a:t>
            </a:r>
          </a:p>
          <a:p>
            <a:pPr marL="0" indent="0" algn="ctr">
              <a:buNone/>
            </a:pPr>
            <a:r>
              <a:rPr lang="cs-CZ" sz="2600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Hasiči rekord překonali – v mediích svůj výkon prezentovali zároveň s odkazem na ochranu přírody</a:t>
            </a:r>
          </a:p>
          <a:p>
            <a:pPr marL="0" indent="0" algn="ctr">
              <a:buNone/>
            </a:pPr>
            <a:r>
              <a:rPr lang="cs-CZ" sz="1900" b="1" dirty="0">
                <a:solidFill>
                  <a:srgbClr val="FF0000"/>
                </a:solidFill>
                <a:latin typeface="Kermit Semibold Expanded" panose="020F0503040000060003" pitchFamily="34" charset="0"/>
                <a:hlinkClick r:id="rId2"/>
              </a:rPr>
              <a:t>https://www.idnes.cz/jihlava/zpravy/hasici-voda-dalkova-preprava-rekord-tri-studne-vysocina-svratka.A260509_195236_jihlava-zpravy_mv</a:t>
            </a:r>
            <a:endParaRPr lang="cs-CZ" sz="1900" b="1" dirty="0">
              <a:solidFill>
                <a:srgbClr val="FF0000"/>
              </a:solidFill>
              <a:latin typeface="Kermit Semibold Expanded" panose="020F0503040000060003" pitchFamily="34" charset="0"/>
            </a:endParaRPr>
          </a:p>
          <a:p>
            <a:pPr marL="0" indent="0" algn="ctr">
              <a:buNone/>
            </a:pPr>
            <a:endParaRPr lang="cs-CZ" b="1" dirty="0">
              <a:solidFill>
                <a:srgbClr val="FF0000"/>
              </a:solidFill>
              <a:latin typeface="Kermit Semibold Expanded" panose="020F05030400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8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7A2A1-6BA8-332E-34CC-FF4083F68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E854B75-8EC1-10F2-DC99-DF23E5AF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26" r="-2" b="40064"/>
          <a:stretch>
            <a:fillRect/>
          </a:stretch>
        </p:blipFill>
        <p:spPr>
          <a:xfrm>
            <a:off x="457200" y="404664"/>
            <a:ext cx="8229600" cy="5721499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64D6A8-39D8-102F-4F70-B059966A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149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b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Nature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protection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not a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limiation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of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freedom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  <a:b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It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about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responsibility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consequences</a:t>
            </a:r>
            <a: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  <a:br>
              <a:rPr lang="cs-CZ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</a:br>
            <a:endParaRPr lang="cs-CZ" sz="3100" b="1" dirty="0">
              <a:solidFill>
                <a:srgbClr val="FF0000"/>
              </a:solidFill>
              <a:latin typeface="Kermit Semibold Expanded" panose="020F05030400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half" idx="4294967295"/>
          </p:nvPr>
        </p:nvSpPr>
        <p:spPr>
          <a:xfrm>
            <a:off x="781050" y="1484784"/>
            <a:ext cx="7319342" cy="39603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Mgr. Jana Cháberová</a:t>
            </a:r>
          </a:p>
          <a:p>
            <a:pPr marL="0" indent="0" algn="ctr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Czech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Inspecorate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Directorate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Unit,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Deputy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Department</a:t>
            </a:r>
          </a:p>
          <a:p>
            <a:pPr marL="0" indent="0" algn="ctr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jana.chaberova@cizp.gov.cz</a:t>
            </a:r>
          </a:p>
        </p:txBody>
      </p:sp>
    </p:spTree>
    <p:extLst>
      <p:ext uri="{BB962C8B-B14F-4D97-AF65-F5344CB8AC3E}">
        <p14:creationId xmlns:p14="http://schemas.microsoft.com/office/powerpoint/2010/main" val="198439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B191B-0E08-0558-C88A-E05945F87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Cool video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or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a fine?/Cool video nebo pokuta?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B0340D-9043-3A74-D194-DAA63EABB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961" y="1417638"/>
            <a:ext cx="8291264" cy="52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E2297-E9B3-7826-866E-611C4D555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F2C4D3-2825-81A1-D5A6-DA678FAA6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b="1" dirty="0" err="1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YouTuber</a:t>
            </a: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profile</a:t>
            </a:r>
          </a:p>
          <a:p>
            <a:pPr marL="0" indent="0" algn="ctr">
              <a:buNone/>
            </a:pPr>
            <a:r>
              <a:rPr lang="cs-CZ" sz="2600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(Profil youtubera)</a:t>
            </a:r>
          </a:p>
          <a:p>
            <a:pPr marL="0" indent="0">
              <a:buNone/>
            </a:pP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Welcome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to my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channel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cs-CZ" sz="22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Vítej na mém kanále </a:t>
            </a:r>
            <a:r>
              <a:rPr lang="cs-CZ" sz="2200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I love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motorcycles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,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traveling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and adrenaline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filled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adventures</a:t>
            </a:r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300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Miluju motorky, cestování, adrenalinové dobrodružství</a:t>
            </a:r>
          </a:p>
          <a:p>
            <a:pPr marL="0" indent="0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In my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videos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, I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take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you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on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incredible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journey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to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forgotten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places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, show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you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magic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of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riding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an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electric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motorcycle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, and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offer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a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glimpse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into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a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world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full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of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action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and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freedom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r>
              <a:rPr lang="cs-CZ" sz="2300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V mých videích tě vezmu na neuvěřitelné výpravy do zapomenutých míst, ukážu ti kouzlo jízdy na elektrické motorce a nabídnu pohled na svět plné akce a svobody.</a:t>
            </a:r>
          </a:p>
          <a:p>
            <a:pPr marL="0" indent="0">
              <a:buNone/>
            </a:pP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Together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,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we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explore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unknown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,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push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boundaries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, and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experience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moments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you´ll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never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forget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r>
              <a:rPr lang="cs-CZ" sz="2300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Objevujeme společně neznámé, překonáváme hranice a zažíváme momenty, na které se nezapomíná.</a:t>
            </a:r>
          </a:p>
          <a:p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93245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A389A-A5F8-1493-6DE5-07DDB5573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6679D50-5C44-F0E6-7472-F4FF5469F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b="1" dirty="0">
              <a:latin typeface="Dreaming Outloud Pro" panose="03050502040302030504" pitchFamily="66" charset="0"/>
              <a:cs typeface="Dreaming Outloud Pro" panose="03050502040302030504" pitchFamily="66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Just SOOOO COOL</a:t>
            </a:r>
          </a:p>
          <a:p>
            <a:pPr marL="0" indent="0" algn="ctr">
              <a:buNone/>
            </a:pPr>
            <a:r>
              <a:rPr lang="cs-CZ" sz="1800" dirty="0">
                <a:solidFill>
                  <a:srgbClr val="FF00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Prostě COOOOOOLLLLLL </a:t>
            </a: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…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castle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manager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almost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called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 police …</a:t>
            </a:r>
          </a:p>
          <a:p>
            <a:pPr marL="0" indent="0" algn="ctr">
              <a:buNone/>
            </a:pP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  <a:sym typeface="Wingdings" panose="05000000000000000000" pitchFamily="2" charset="2"/>
              </a:rPr>
              <a:t>… kastelánka chtěla volat Policii …</a:t>
            </a: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riding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on a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tourist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trail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–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annoyed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forester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again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…</a:t>
            </a:r>
          </a:p>
          <a:p>
            <a:pPr marL="0" indent="0" algn="ctr">
              <a:buNone/>
            </a:pP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na turistické stezce – zase jsem naštval lesáky …</a:t>
            </a: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forester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on my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tail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…</a:t>
            </a:r>
          </a:p>
          <a:p>
            <a:pPr marL="0" indent="0" algn="ctr">
              <a:buNone/>
            </a:pP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lesáci v patách …</a:t>
            </a: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riding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up a rock –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tourists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were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furious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</a:t>
            </a:r>
          </a:p>
          <a:p>
            <a:pPr marL="0" indent="0" algn="ctr">
              <a:buNone/>
            </a:pPr>
            <a:r>
              <a:rPr lang="cs-CZ" sz="19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motorkou na skálu – turisti nás skoro sežrali …</a:t>
            </a:r>
          </a:p>
          <a:p>
            <a:pPr marL="0" indent="0" algn="ctr">
              <a:buNone/>
            </a:pP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crash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in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forest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…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an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aggressive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cs-CZ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lumberjack</a:t>
            </a:r>
            <a:r>
              <a:rPr lang="cs-CZ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 …</a:t>
            </a:r>
          </a:p>
          <a:p>
            <a:pPr marL="0" indent="0" algn="ctr">
              <a:buNone/>
            </a:pPr>
            <a:r>
              <a:rPr lang="cs-CZ" sz="21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 pád v lese … agresivní dřevorubec …</a:t>
            </a:r>
          </a:p>
        </p:txBody>
      </p:sp>
    </p:spTree>
    <p:extLst>
      <p:ext uri="{BB962C8B-B14F-4D97-AF65-F5344CB8AC3E}">
        <p14:creationId xmlns:p14="http://schemas.microsoft.com/office/powerpoint/2010/main" val="108535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609CA-67E6-BE43-CE82-39BCE95FE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4FDB58-C7E7-D090-00A2-BC7EE9672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C2EE84-06CE-80DD-4B12-DECB5EF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404664"/>
            <a:ext cx="882047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86207-6989-650F-4671-9751B9F9D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A77F6F-821C-D940-D660-926FB4E4F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DC5319-7C7F-1D1B-89A1-034E5E5E2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31837"/>
            <a:ext cx="8856984" cy="60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5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74AF2-376F-600B-0284-36275C446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1CC944-9D1C-D8DD-51AD-0D7ECEF5D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51036"/>
            <a:ext cx="8229600" cy="3675127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23D9BF-B8C8-6C02-E05A-3D3DD3B3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18" y="2564904"/>
            <a:ext cx="6396042" cy="37734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5896A74-FF68-38B5-EB38-64D169FC84DB}"/>
              </a:ext>
            </a:extLst>
          </p:cNvPr>
          <p:cNvSpPr txBox="1"/>
          <p:nvPr/>
        </p:nvSpPr>
        <p:spPr>
          <a:xfrm>
            <a:off x="611560" y="204267"/>
            <a:ext cx="81369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Dron use </a:t>
            </a:r>
            <a:r>
              <a:rPr lang="cs-CZ" sz="2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banned</a:t>
            </a:r>
            <a:r>
              <a:rPr lang="cs-CZ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(Jan – Jun) – Trosky Natural Monument</a:t>
            </a:r>
          </a:p>
          <a:p>
            <a:pPr algn="just"/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nesting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critically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endangered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peregrine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falcon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nesting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2019, no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breeding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</a:t>
            </a:r>
            <a:r>
              <a:rPr lang="cs-CZ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706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0181C-B031-9DC0-0C22-A6954200F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37F7E1-3AFA-BF03-D178-ACA278C29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834837-9569-427B-2B81-2BBF3E5E84DD}"/>
              </a:ext>
            </a:extLst>
          </p:cNvPr>
          <p:cNvSpPr txBox="1"/>
          <p:nvPr/>
        </p:nvSpPr>
        <p:spPr>
          <a:xfrm>
            <a:off x="755576" y="1435910"/>
            <a:ext cx="8075240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Sokolka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locality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Příhrazské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skály)</a:t>
            </a:r>
          </a:p>
          <a:p>
            <a:pPr algn="ctr"/>
            <a:endParaRPr lang="cs-CZ" sz="24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cs-CZ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cs-CZ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(No. 289/1995 </a:t>
            </a:r>
            <a:r>
              <a:rPr lang="cs-CZ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</a:t>
            </a:r>
            <a:r>
              <a:rPr lang="cs-CZ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algn="ctr"/>
            <a:endParaRPr lang="cs-CZ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Aviation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(No. 49/1997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 Drone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flight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prior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approval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Civil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Aviation</a:t>
            </a:r>
            <a:r>
              <a:rPr lang="cs-CZ" sz="24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i="0" u="none" strike="noStrike" baseline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Authority</a:t>
            </a:r>
            <a:endParaRPr lang="cs-CZ" sz="2400" b="1" i="0" u="none" strike="noStrike" baseline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895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ČIŽP">
      <a:dk1>
        <a:srgbClr val="99C100"/>
      </a:dk1>
      <a:lt1>
        <a:sysClr val="window" lastClr="FFFFFF"/>
      </a:lt1>
      <a:dk2>
        <a:srgbClr val="004089"/>
      </a:dk2>
      <a:lt2>
        <a:srgbClr val="EEECE1"/>
      </a:lt2>
      <a:accent1>
        <a:srgbClr val="00408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24357</TotalTime>
  <Words>1048</Words>
  <Application>Microsoft Office PowerPoint</Application>
  <PresentationFormat>Předvádění na obrazovce (4:3)</PresentationFormat>
  <Paragraphs>146</Paragraphs>
  <Slides>26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Aptos</vt:lpstr>
      <vt:lpstr>Arial</vt:lpstr>
      <vt:lpstr>Broadway</vt:lpstr>
      <vt:lpstr>Calibri</vt:lpstr>
      <vt:lpstr>Dreaming Outloud Pro</vt:lpstr>
      <vt:lpstr>Kermit Semibold Expanded</vt:lpstr>
      <vt:lpstr>Times New Roman</vt:lpstr>
      <vt:lpstr>Motiv systému Office</vt:lpstr>
      <vt:lpstr>The Czech Environmental Inspectorate Rewards – But Nature Doesn´t Forgive ČIŽP odměňuje – příroda neodpouští</vt:lpstr>
      <vt:lpstr>Prezentace aplikace PowerPoint</vt:lpstr>
      <vt:lpstr>Cool video or a fine?/Cool video nebo pokuta?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Spiritual ritual in the forest – 2016 Seance v lesním prostředí- 2016</vt:lpstr>
      <vt:lpstr>Spiritual ritual in the forest – Josef´s Oak</vt:lpstr>
      <vt:lpstr> Children´s forest park … or an illegal construction? </vt:lpstr>
      <vt:lpstr>Prezentace aplikace PowerPoint</vt:lpstr>
      <vt:lpstr>Prezentace aplikace PowerPoint</vt:lpstr>
      <vt:lpstr>Prezentace aplikace PowerPoint</vt:lpstr>
      <vt:lpstr>Prezentace aplikace PowerPoint</vt:lpstr>
      <vt:lpstr>  We don´t get bored – even on public holidays </vt:lpstr>
      <vt:lpstr>Why the Czech Environmental Inspectorate?</vt:lpstr>
      <vt:lpstr>Prezentace aplikace PowerPoint</vt:lpstr>
      <vt:lpstr>And more… ongoing cases</vt:lpstr>
      <vt:lpstr>Takeaway</vt:lpstr>
      <vt:lpstr> What about today? </vt:lpstr>
      <vt:lpstr>     Nature protection is not a limiation of freedom. It is about responsibility for the consequences.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Mail</dc:creator>
  <cp:lastModifiedBy>Balounová Kamila</cp:lastModifiedBy>
  <cp:revision>269</cp:revision>
  <dcterms:created xsi:type="dcterms:W3CDTF">2016-12-06T12:06:40Z</dcterms:created>
  <dcterms:modified xsi:type="dcterms:W3CDTF">2026-05-11T09:38:23Z</dcterms:modified>
</cp:coreProperties>
</file>