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7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13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512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Emphasise the central paradox: AI-supported practice improved outcomes, but many students still preferred conventional teaching.
Keep the presentation focused on the experiment, the results, and the pedagogical interpretation rather than on general AI hype.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32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230368"/>
            <a:ext cx="12191695" cy="1627632"/>
          </a:xfrm>
          <a:prstGeom prst="rect">
            <a:avLst/>
          </a:prstGeom>
          <a:solidFill>
            <a:srgbClr val="0F263C"/>
          </a:solidFill>
          <a:ln w="12700">
            <a:solidFill>
              <a:srgbClr val="0F263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960120"/>
            <a:ext cx="916803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900" b="1" dirty="0">
                <a:solidFill>
                  <a:srgbClr val="FFFFFF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Learning Gains and Student Reservations</a:t>
            </a:r>
            <a:endParaRPr lang="en-US" sz="3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804672" y="2331720"/>
            <a:ext cx="7589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9DE2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Evaluating a GPT-Based AI Assistant in Geography Teaching</a:t>
            </a:r>
            <a:endParaRPr lang="en-US" sz="1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22960" y="5468112"/>
            <a:ext cx="6217920" cy="548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Emil Drápela</a:t>
            </a:r>
            <a:endParaRPr lang="en-US" sz="1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Geography, Technical University of Liberec</a:t>
            </a:r>
            <a:endParaRPr lang="en-US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QUALITATIVE INSIGHTS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What students appreciated and criticised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777240" y="1508760"/>
            <a:ext cx="5166360" cy="1828800"/>
          </a:xfrm>
          <a:prstGeom prst="rect">
            <a:avLst/>
          </a:prstGeom>
          <a:solidFill>
            <a:srgbClr val="F7FBFC"/>
          </a:solidFill>
          <a:ln w="15240">
            <a:solidFill>
              <a:srgbClr val="45B07A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Appreciated features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Available anytime and anywhere; mobile access; conversational interaction; repetitive revision became more engaging; students valued having an additional support tool.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355080" y="1508760"/>
            <a:ext cx="4892040" cy="1828800"/>
          </a:xfrm>
          <a:prstGeom prst="rect">
            <a:avLst/>
          </a:prstGeom>
          <a:solidFill>
            <a:srgbClr val="F7FBFC"/>
          </a:solidFill>
          <a:ln w="15240">
            <a:solidFill>
              <a:srgbClr val="F59F00"/>
            </a:solidFill>
          </a:ln>
        </p:spPr>
        <p:txBody>
          <a:bodyPr wrap="square" lIns="108000" tIns="2032" rIns="108000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Main reservations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Overly strict assessment of answers; insufficient empathy; lack of the human element; frustration after repeated failure to provide a fully correct answer.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005840" y="4251960"/>
            <a:ext cx="9875520" cy="65836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7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Only a very small number of open-ended responses explicitly mentioned factual or technical errors, although such limitations were present in some numerical or ordering tasks.</a:t>
            </a:r>
            <a:endParaRPr 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2834640" y="5349240"/>
            <a:ext cx="6492240" cy="64008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dominant issue was not simply technical reliability, but interaction style.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08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DISCUSSION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Interpreting the paradox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777240" y="1417320"/>
            <a:ext cx="5166360" cy="1554480"/>
          </a:xfrm>
          <a:prstGeom prst="rect">
            <a:avLst/>
          </a:prstGeom>
          <a:solidFill>
            <a:srgbClr val="F7FBFC"/>
          </a:solidFill>
          <a:ln w="15240">
            <a:solidFill>
              <a:srgbClr val="15AABF"/>
            </a:solidFill>
          </a:ln>
        </p:spPr>
        <p:txBody>
          <a:bodyPr wrap="square" lIns="108000" tIns="2032" rIns="108000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1. Relational and affective dimension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Learning is also social and emotional. Teacher friendliness, empathy, encouragement and interpersonal understanding create safety, trust and motivation.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355080" y="1417320"/>
            <a:ext cx="4892040" cy="1554480"/>
          </a:xfrm>
          <a:prstGeom prst="rect">
            <a:avLst/>
          </a:prstGeom>
          <a:solidFill>
            <a:srgbClr val="F7FBFC"/>
          </a:solidFill>
          <a:ln w="15240">
            <a:solidFill>
              <a:srgbClr val="F59F00"/>
            </a:solidFill>
          </a:ln>
        </p:spPr>
        <p:txBody>
          <a:bodyPr wrap="square" lIns="108000" tIns="0" rIns="108000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2. Rigorous feedback and student expectations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The assistant consistently rejected imprecise answers. This may have improved precision, but also made students experience strictness as uncomfortable or discouraging.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280160" y="4251960"/>
            <a:ext cx="2377440" cy="68580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Cognitive rigour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892040" y="4251960"/>
            <a:ext cx="2377440" cy="685800"/>
          </a:xfrm>
          <a:prstGeom prst="rect">
            <a:avLst/>
          </a:prstGeom>
          <a:solidFill>
            <a:srgbClr val="EAFBF0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gains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8503920" y="4251960"/>
            <a:ext cx="2377440" cy="685800"/>
          </a:xfrm>
          <a:prstGeom prst="rect">
            <a:avLst/>
          </a:prstGeom>
          <a:solidFill>
            <a:srgbClr val="FFF4E3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Emotional acceptance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794760" y="4599432"/>
            <a:ext cx="960120" cy="0"/>
          </a:xfrm>
          <a:prstGeom prst="line">
            <a:avLst/>
          </a:prstGeom>
          <a:noFill/>
          <a:ln w="15240">
            <a:solidFill>
              <a:srgbClr val="15AABF"/>
            </a:solidFill>
            <a:prstDash val="solid"/>
            <a:headEnd type="none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7406640" y="4599432"/>
            <a:ext cx="960120" cy="0"/>
          </a:xfrm>
          <a:prstGeom prst="line">
            <a:avLst/>
          </a:prstGeom>
          <a:noFill/>
          <a:ln w="15240">
            <a:solidFill>
              <a:srgbClr val="F59F00"/>
            </a:solidFill>
            <a:prstDash val="solid"/>
            <a:headEnd type="none"/>
            <a:tailEnd type="triangle"/>
          </a:ln>
        </p:spPr>
      </p:sp>
      <p:sp>
        <p:nvSpPr>
          <p:cNvPr id="13" name="Text 11"/>
          <p:cNvSpPr/>
          <p:nvPr/>
        </p:nvSpPr>
        <p:spPr>
          <a:xfrm>
            <a:off x="1097280" y="5623560"/>
            <a:ext cx="9966960" cy="4114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The AI assistant may have been effective partly because it was strict — precisely the feature that some students disliked.</a:t>
            </a:r>
            <a:endParaRPr lang="en-US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09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CONCLUSION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Implications for AI in geography teaching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22960" y="1325880"/>
            <a:ext cx="10058400" cy="6400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AI tools should not be evaluated only by performance outcomes. Their educational success also depends on how students experience the interaction.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868680" y="2514600"/>
            <a:ext cx="3337560" cy="1143000"/>
          </a:xfrm>
          <a:prstGeom prst="rect">
            <a:avLst/>
          </a:prstGeom>
          <a:solidFill>
            <a:srgbClr val="F7FBFC"/>
          </a:solidFill>
          <a:ln w="15240">
            <a:solidFill>
              <a:srgbClr val="15AABF"/>
            </a:solidFill>
          </a:ln>
        </p:spPr>
        <p:txBody>
          <a:bodyPr wrap="square" lIns="108000" tIns="2032" rIns="108000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Design implication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Combine cognitive rigour with supportive, emotionally sensitive communication.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434840" y="2514600"/>
            <a:ext cx="3337560" cy="1143000"/>
          </a:xfrm>
          <a:prstGeom prst="rect">
            <a:avLst/>
          </a:prstGeom>
          <a:solidFill>
            <a:srgbClr val="F7FBFC"/>
          </a:solidFill>
          <a:ln w="15240">
            <a:solidFill>
              <a:srgbClr val="45B07A"/>
            </a:solidFill>
          </a:ln>
        </p:spPr>
        <p:txBody>
          <a:bodyPr wrap="square" lIns="108000" tIns="2032" rIns="108000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Teaching implication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Use AI as a complementary practice environment, not as a replacement for teacher guidance and rapport.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001000" y="2514600"/>
            <a:ext cx="3337560" cy="1143000"/>
          </a:xfrm>
          <a:prstGeom prst="rect">
            <a:avLst/>
          </a:prstGeom>
          <a:solidFill>
            <a:srgbClr val="F7FBFC"/>
          </a:solidFill>
          <a:ln w="15240">
            <a:solidFill>
              <a:srgbClr val="F59F00"/>
            </a:solidFill>
          </a:ln>
        </p:spPr>
        <p:txBody>
          <a:bodyPr wrap="square" lIns="108000" tIns="2032" rIns="108000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Research implication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Future studies should connect learning analytics, student perceptions and the quality of AI feedback.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2011680" y="4800600"/>
            <a:ext cx="8138160" cy="73152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Better results are necessary, but not sufficient, for acceptance.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097280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Thank you</a:t>
            </a:r>
            <a:endParaRPr lang="en-US"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868680" y="1874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9DE2E8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 and discussion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868680" y="4480560"/>
            <a:ext cx="685800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Mgr. Emil Drápela, Ph.D.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 of Geography, Faculty of Science, Humanities and Education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 University of Liberec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emil.drapela@tul.cz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CONTEXT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Why AI-supported learning matters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40080" y="1325880"/>
            <a:ext cx="5029200" cy="12801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Generative AI is moving from a general productivity tool into a possible tutoring infrastructure for higher education. The question is not only whether it can explain content, but whether it can support disciplinary thinking.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126480" y="1325880"/>
            <a:ext cx="4754880" cy="868680"/>
          </a:xfrm>
          <a:prstGeom prst="rect">
            <a:avLst/>
          </a:prstGeom>
          <a:solidFill>
            <a:srgbClr val="F7FBFC"/>
          </a:solidFill>
          <a:ln w="15240">
            <a:solidFill>
              <a:srgbClr val="15AABF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Potential educational value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Immediate assistance, repeated practice, adaptive explanations and formative feedback.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6126480" y="2423160"/>
            <a:ext cx="4754880" cy="868680"/>
          </a:xfrm>
          <a:prstGeom prst="rect">
            <a:avLst/>
          </a:prstGeom>
          <a:solidFill>
            <a:srgbClr val="F7FBFC"/>
          </a:solidFill>
          <a:ln w="15240">
            <a:solidFill>
              <a:srgbClr val="F59F00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Persistent concerns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Accuracy, academic integrity, dependency, privacy, bias and ethics.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126480" y="3520440"/>
            <a:ext cx="4754880" cy="1051560"/>
          </a:xfrm>
          <a:prstGeom prst="rect">
            <a:avLst/>
          </a:prstGeom>
          <a:solidFill>
            <a:srgbClr val="F7FBFC"/>
          </a:solidFill>
          <a:ln w="15240">
            <a:solidFill>
              <a:srgbClr val="45B07A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Geography-specific challenge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Learning requires spatial reasoning, causal explanation and interpretation of complex relationships, not only factual recall.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85800" y="4160520"/>
            <a:ext cx="5120640" cy="6858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Core tension: efficiency and accessibility do not automatically equal meaningful learning experience.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STUDY LOGIC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909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Aim and research focus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40080" y="1298448"/>
            <a:ext cx="10881360" cy="7772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The study evaluates a custom GPT-based assistant designed for university geography students in the course Economic Geography.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2788920" cy="68580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Practise geographical relationships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26280" y="2331720"/>
            <a:ext cx="2788920" cy="68580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 geographical thinking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229600" y="2331720"/>
            <a:ext cx="2788920" cy="68580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Explain topics clearly and accurately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639312" y="2679192"/>
            <a:ext cx="777240" cy="0"/>
          </a:xfrm>
          <a:prstGeom prst="line">
            <a:avLst/>
          </a:prstGeom>
          <a:noFill/>
          <a:ln w="15240">
            <a:solidFill>
              <a:srgbClr val="15AABF"/>
            </a:solidFill>
            <a:prstDash val="solid"/>
            <a:headEnd type="none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7342632" y="2679192"/>
            <a:ext cx="777240" cy="0"/>
          </a:xfrm>
          <a:prstGeom prst="line">
            <a:avLst/>
          </a:prstGeom>
          <a:noFill/>
          <a:ln w="15240">
            <a:solidFill>
              <a:srgbClr val="15AABF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914400" y="3977640"/>
            <a:ext cx="4800600" cy="1005840"/>
          </a:xfrm>
          <a:prstGeom prst="rect">
            <a:avLst/>
          </a:prstGeom>
          <a:solidFill>
            <a:srgbClr val="F7FBFC"/>
          </a:solidFill>
          <a:ln w="15240">
            <a:solidFill>
              <a:srgbClr val="15AABF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Evaluation question 1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Did access to the assistant improve learning outcomes?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400800" y="3977640"/>
            <a:ext cx="4800600" cy="1005840"/>
          </a:xfrm>
          <a:prstGeom prst="rect">
            <a:avLst/>
          </a:prstGeom>
          <a:solidFill>
            <a:srgbClr val="F7FBFC"/>
          </a:solidFill>
          <a:ln w="15240">
            <a:solidFill>
              <a:srgbClr val="F59F00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Evaluation question 2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Did improved performance translate into positive student acceptance?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INTERVENTION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1055754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The GPT-based assistant: “Tutor of Economic Geography”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698480" cy="7315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The assistant was created by the course instructor on the ChatGPT platform and grounded in course materials.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77240" y="2240280"/>
            <a:ext cx="3337560" cy="1051560"/>
          </a:xfrm>
          <a:prstGeom prst="rect">
            <a:avLst/>
          </a:prstGeom>
          <a:solidFill>
            <a:srgbClr val="F7FBFC"/>
          </a:solidFill>
          <a:ln w="15240">
            <a:solidFill>
              <a:srgbClr val="15AABF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Knowledge base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Course textbook, lecture presentations and additional supporting materials.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389120" y="2240280"/>
            <a:ext cx="3337560" cy="1051560"/>
          </a:xfrm>
          <a:prstGeom prst="rect">
            <a:avLst/>
          </a:prstGeom>
          <a:solidFill>
            <a:srgbClr val="F7FBFC"/>
          </a:solidFill>
          <a:ln w="15240">
            <a:solidFill>
              <a:srgbClr val="45B07A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Learning mode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Examines students, asks questions of varying difficulty and focuses on selected curriculum parts.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001000" y="2240280"/>
            <a:ext cx="3337560" cy="1051560"/>
          </a:xfrm>
          <a:prstGeom prst="rect">
            <a:avLst/>
          </a:prstGeom>
          <a:solidFill>
            <a:srgbClr val="F7FBFC"/>
          </a:solidFill>
          <a:ln w="15240">
            <a:solidFill>
              <a:srgbClr val="F59F00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Feedback logic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For incorrect or incomplete answers, the assistant gives hints that guide students towards a correct response.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960120" y="4800600"/>
            <a:ext cx="2011680" cy="594360"/>
          </a:xfrm>
          <a:prstGeom prst="rect">
            <a:avLst/>
          </a:prstGeom>
          <a:solidFill>
            <a:srgbClr val="FFF4E3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answer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108960" y="5102352"/>
            <a:ext cx="914400" cy="0"/>
          </a:xfrm>
          <a:prstGeom prst="line">
            <a:avLst/>
          </a:prstGeom>
          <a:noFill/>
          <a:ln w="15240">
            <a:solidFill>
              <a:srgbClr val="F59F00"/>
            </a:solidFill>
            <a:prstDash val="solid"/>
            <a:headEnd type="none"/>
            <a:tailEnd type="triangle"/>
          </a:ln>
        </p:spPr>
      </p:sp>
      <p:sp>
        <p:nvSpPr>
          <p:cNvPr id="12" name="Text 10"/>
          <p:cNvSpPr/>
          <p:nvPr/>
        </p:nvSpPr>
        <p:spPr>
          <a:xfrm>
            <a:off x="4160520" y="4800600"/>
            <a:ext cx="2286000" cy="59436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feedback / hints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6565392" y="5102352"/>
            <a:ext cx="978408" cy="0"/>
          </a:xfrm>
          <a:prstGeom prst="line">
            <a:avLst/>
          </a:prstGeom>
          <a:noFill/>
          <a:ln w="15240">
            <a:solidFill>
              <a:srgbClr val="15AABF"/>
            </a:solidFill>
            <a:prstDash val="solid"/>
            <a:headEnd type="none"/>
            <a:tailEnd type="triangle"/>
          </a:ln>
        </p:spPr>
      </p:sp>
      <p:sp>
        <p:nvSpPr>
          <p:cNvPr id="14" name="Text 12"/>
          <p:cNvSpPr/>
          <p:nvPr/>
        </p:nvSpPr>
        <p:spPr>
          <a:xfrm>
            <a:off x="7680960" y="4800600"/>
            <a:ext cx="2697480" cy="594360"/>
          </a:xfrm>
          <a:prstGeom prst="rect">
            <a:avLst/>
          </a:prstGeom>
          <a:solidFill>
            <a:srgbClr val="EAFBF0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More precise explanation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740" y="0"/>
            <a:ext cx="91085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76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918" y="0"/>
            <a:ext cx="94141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85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MATERIAL AND METHODS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Experimental design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594360" y="1417320"/>
            <a:ext cx="2011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5AAB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160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594360" y="2039112"/>
            <a:ext cx="2011680" cy="5669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 originally enrolled</a:t>
            </a:r>
            <a:endParaRPr lang="en-US" sz="11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2788920" y="1417320"/>
            <a:ext cx="2468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5AAB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138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2788920" y="2039112"/>
            <a:ext cx="2468880" cy="5669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completed and included in final evaluation</a:t>
            </a:r>
            <a:endParaRPr lang="en-US" sz="11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623560" y="1417320"/>
            <a:ext cx="2377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45B07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78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5623560" y="2039112"/>
            <a:ext cx="2377440" cy="5669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experimental group</a:t>
            </a:r>
            <a:endParaRPr lang="en-US" sz="11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15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assistant access</a:t>
            </a:r>
            <a:endParaRPr lang="en-US" sz="11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8412480" y="141732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59F00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60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8412480" y="2039112"/>
            <a:ext cx="2286000" cy="56692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control group</a:t>
            </a:r>
            <a:endParaRPr lang="en-US" sz="11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15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standard instruction</a:t>
            </a:r>
            <a:endParaRPr lang="en-US" sz="11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868680" y="3977640"/>
            <a:ext cx="2194560" cy="777240"/>
          </a:xfrm>
          <a:prstGeom prst="rect">
            <a:avLst/>
          </a:prstGeom>
          <a:solidFill>
            <a:srgbClr val="EAF7F9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Pre-test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comparable baseline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200400" y="4370832"/>
            <a:ext cx="1097280" cy="0"/>
          </a:xfrm>
          <a:prstGeom prst="line">
            <a:avLst/>
          </a:prstGeom>
          <a:noFill/>
          <a:ln w="15240">
            <a:solidFill>
              <a:srgbClr val="15AABF"/>
            </a:solidFill>
            <a:prstDash val="solid"/>
            <a:headEnd type="none"/>
            <a:tailEnd type="triangle"/>
          </a:ln>
        </p:spPr>
      </p:sp>
      <p:sp>
        <p:nvSpPr>
          <p:cNvPr id="16" name="Text 14"/>
          <p:cNvSpPr/>
          <p:nvPr/>
        </p:nvSpPr>
        <p:spPr>
          <a:xfrm>
            <a:off x="4480560" y="3977640"/>
            <a:ext cx="2743200" cy="777240"/>
          </a:xfrm>
          <a:prstGeom prst="rect">
            <a:avLst/>
          </a:prstGeom>
          <a:solidFill>
            <a:srgbClr val="EAFBF0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Semester intervention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AI access vs. no access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7360920" y="4370832"/>
            <a:ext cx="1097280" cy="0"/>
          </a:xfrm>
          <a:prstGeom prst="line">
            <a:avLst/>
          </a:prstGeom>
          <a:noFill/>
          <a:ln w="15240">
            <a:solidFill>
              <a:srgbClr val="15AABF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8641080" y="3977640"/>
            <a:ext cx="2697480" cy="777240"/>
          </a:xfrm>
          <a:prstGeom prst="rect">
            <a:avLst/>
          </a:prstGeom>
          <a:solidFill>
            <a:srgbClr val="FFF4E3"/>
          </a:solidFill>
          <a:ln w="12700">
            <a:solidFill>
              <a:srgbClr val="B9DD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test + questionnaire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and perceptions</a:t>
            </a:r>
            <a:endParaRPr 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914400" y="5623560"/>
            <a:ext cx="9966960" cy="38404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66708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pre-test indicated no statistically significant initial difference between the experimental and control groups.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 I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10469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Learning outcomes: clear advantage for AI-supported practice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640080" y="1234440"/>
            <a:ext cx="5166360" cy="8686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Students with access to the AI assistant achieved markedly better final-test results than students in the control group.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8092440" y="1600200"/>
            <a:ext cx="2971800" cy="1371600"/>
          </a:xfrm>
          <a:prstGeom prst="rect">
            <a:avLst/>
          </a:prstGeom>
          <a:solidFill>
            <a:srgbClr val="F7FBFC"/>
          </a:solidFill>
          <a:ln w="15240">
            <a:solidFill>
              <a:srgbClr val="15AABF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Failure rate also decreased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The semester failure rate, defined as not taking the final examination, was substantially lower in the experimental group.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8092440" y="3429000"/>
            <a:ext cx="2971800" cy="1371600"/>
          </a:xfrm>
          <a:prstGeom prst="rect">
            <a:avLst/>
          </a:prstGeom>
          <a:solidFill>
            <a:srgbClr val="F7FBFC"/>
          </a:solidFill>
          <a:ln w="15240">
            <a:solidFill>
              <a:srgbClr val="45B07A"/>
            </a:solidFill>
          </a:ln>
        </p:spPr>
        <p:txBody>
          <a:bodyPr wrap="square" lIns="108000" tIns="2032" rIns="2032" bIns="2032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Interpretation
</a:t>
            </a:r>
            <a:r>
              <a:rPr lang="en-US" sz="14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The assistant likely supported repeated practice and stricter formulation of accurate geographical explanations.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914400" y="5486400"/>
            <a:ext cx="9601200" cy="3657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Result: cognitive benefit is visible, even if the exact mechanism requires further study.</a:t>
            </a:r>
            <a:endParaRPr 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06</a:t>
            </a:r>
            <a:endParaRPr lang="en-US" sz="800" dirty="0"/>
          </a:p>
        </p:txBody>
      </p:sp>
      <p:pic>
        <p:nvPicPr>
          <p:cNvPr id="1026" name="Graf 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" y="2438400"/>
            <a:ext cx="6957924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5AABF"/>
          </a:solidFill>
          <a:ln w="12700">
            <a:solidFill>
              <a:srgbClr val="15AABF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32004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5AAB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 II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594360" y="621792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7324D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The acceptance paradox</a:t>
            </a: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8001000" y="6510528"/>
            <a:ext cx="3520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67085"/>
                </a:solidFill>
              </a:rPr>
              <a:t>Emil Drápela | Technical University of Liberec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594361" y="1234440"/>
            <a:ext cx="10557548" cy="5943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1C2633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Despite better learning outcomes, student attitudes towards the AI assistant remained reserved.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777240" y="21488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59F00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54%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77240" y="2770632"/>
            <a:ext cx="2743200" cy="9326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preferred conventional teaching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(42 students)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069080" y="21488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45B07A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29%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069080" y="2770632"/>
            <a:ext cx="2743200" cy="9326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evaluated the assistant positively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(23 students)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7360920" y="21488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5AABF"/>
                </a:solidFill>
                <a:latin typeface="Calibri" panose="020F0502020204030204" pitchFamily="34" charset="0"/>
                <a:ea typeface="Aptos Display" pitchFamily="34" charset="-122"/>
                <a:cs typeface="Calibri" panose="020F0502020204030204" pitchFamily="34" charset="0"/>
              </a:rPr>
              <a:t>17%</a:t>
            </a:r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7360920" y="2770632"/>
            <a:ext cx="2743200" cy="932688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or ambivalent responses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rgbClr val="1C2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(approx. 13 students)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1097280" y="4800600"/>
            <a:ext cx="4937760" cy="411480"/>
          </a:xfrm>
          <a:prstGeom prst="rect">
            <a:avLst/>
          </a:prstGeom>
          <a:solidFill>
            <a:srgbClr val="F59F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035040" y="4800600"/>
            <a:ext cx="2651760" cy="411480"/>
          </a:xfrm>
          <a:prstGeom prst="rect">
            <a:avLst/>
          </a:prstGeom>
          <a:solidFill>
            <a:srgbClr val="45B07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0" y="4800600"/>
            <a:ext cx="1554480" cy="411480"/>
          </a:xfrm>
          <a:prstGeom prst="rect">
            <a:avLst/>
          </a:prstGeom>
          <a:solidFill>
            <a:srgbClr val="15AAB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34440" y="5532120"/>
            <a:ext cx="9144000" cy="4114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D"/>
                </a:solidFill>
                <a:latin typeface="Calibri" panose="020F0502020204030204" pitchFamily="34" charset="0"/>
                <a:ea typeface="Aptos" pitchFamily="34" charset="-122"/>
                <a:cs typeface="Calibri" panose="020F0502020204030204" pitchFamily="34" charset="0"/>
              </a:rPr>
              <a:t>Measurable learning gains did not automatically become positive attitudes toward AI-supported learning.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11567160" y="6473952"/>
            <a:ext cx="320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67085"/>
                </a:solidFill>
              </a:rPr>
              <a:t>07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1350</Words>
  <Application>Microsoft Office PowerPoint</Application>
  <PresentationFormat>Širokoúhlá obrazovka</PresentationFormat>
  <Paragraphs>135</Paragraphs>
  <Slides>13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Technical University of Liberec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Gains and Student Reservations</dc:title>
  <dc:subject>Conference presentation based on Learning Gains and Student Reservations</dc:subject>
  <dc:creator>OpenAI</dc:creator>
  <cp:lastModifiedBy>Emil Drápela</cp:lastModifiedBy>
  <cp:revision>5</cp:revision>
  <dcterms:created xsi:type="dcterms:W3CDTF">2026-05-06T10:44:03Z</dcterms:created>
  <dcterms:modified xsi:type="dcterms:W3CDTF">2026-05-06T11:29:52Z</dcterms:modified>
</cp:coreProperties>
</file>